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56" r:id="rId2"/>
    <p:sldId id="258" r:id="rId3"/>
    <p:sldId id="259" r:id="rId4"/>
    <p:sldId id="260" r:id="rId5"/>
    <p:sldId id="262" r:id="rId6"/>
    <p:sldId id="261" r:id="rId7"/>
    <p:sldId id="269" r:id="rId8"/>
    <p:sldId id="266" r:id="rId9"/>
    <p:sldId id="265" r:id="rId10"/>
    <p:sldId id="270"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orthwick, Kiera" initials="BK" lastIdx="10" clrIdx="0">
    <p:extLst>
      <p:ext uri="{19B8F6BF-5375-455C-9EA6-DF929625EA0E}">
        <p15:presenceInfo xmlns:p15="http://schemas.microsoft.com/office/powerpoint/2012/main" userId="S::borthwickk21@mail.wlu.edu::8c3362da-bdd4-4392-afe9-738d3fad0b8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A63A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40"/>
    <p:restoredTop sz="88939"/>
  </p:normalViewPr>
  <p:slideViewPr>
    <p:cSldViewPr snapToGrid="0" snapToObjects="1">
      <p:cViewPr varScale="1">
        <p:scale>
          <a:sx n="86" d="100"/>
          <a:sy n="86" d="100"/>
        </p:scale>
        <p:origin x="224" y="5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466C93-D86A-3F45-8F35-3F9AA0DEB231}" type="datetimeFigureOut">
              <a:rPr lang="en-US" smtClean="0"/>
              <a:t>6/10/20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231B04-99C5-F847-B636-F0BA85E2D1DC}" type="slidenum">
              <a:rPr lang="en-US" smtClean="0"/>
              <a:t>‹#›</a:t>
            </a:fld>
            <a:endParaRPr lang="en-US"/>
          </a:p>
        </p:txBody>
      </p:sp>
    </p:spTree>
    <p:extLst>
      <p:ext uri="{BB962C8B-B14F-4D97-AF65-F5344CB8AC3E}">
        <p14:creationId xmlns:p14="http://schemas.microsoft.com/office/powerpoint/2010/main" val="31069161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231B04-99C5-F847-B636-F0BA85E2D1DC}" type="slidenum">
              <a:rPr lang="en-US" smtClean="0"/>
              <a:t>1</a:t>
            </a:fld>
            <a:endParaRPr lang="en-US"/>
          </a:p>
        </p:txBody>
      </p:sp>
    </p:spTree>
    <p:extLst>
      <p:ext uri="{BB962C8B-B14F-4D97-AF65-F5344CB8AC3E}">
        <p14:creationId xmlns:p14="http://schemas.microsoft.com/office/powerpoint/2010/main" val="40549190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Concussion frequency: 7.7 per 1000 playing hours. </a:t>
            </a:r>
          </a:p>
          <a:p>
            <a:r>
              <a:rPr lang="en-US" dirty="0"/>
              <a:t>Limited research on head impacts in women’s contact sports, and no research prior to this study on women’s rugby. Therefore, the focus was… </a:t>
            </a:r>
          </a:p>
        </p:txBody>
      </p:sp>
      <p:sp>
        <p:nvSpPr>
          <p:cNvPr id="4" name="Slide Number Placeholder 3"/>
          <p:cNvSpPr>
            <a:spLocks noGrp="1"/>
          </p:cNvSpPr>
          <p:nvPr>
            <p:ph type="sldNum" sz="quarter" idx="5"/>
          </p:nvPr>
        </p:nvSpPr>
        <p:spPr/>
        <p:txBody>
          <a:bodyPr/>
          <a:lstStyle/>
          <a:p>
            <a:fld id="{8B231B04-99C5-F847-B636-F0BA85E2D1DC}" type="slidenum">
              <a:rPr lang="en-US" smtClean="0"/>
              <a:t>2</a:t>
            </a:fld>
            <a:endParaRPr lang="en-US"/>
          </a:p>
        </p:txBody>
      </p:sp>
    </p:spTree>
    <p:extLst>
      <p:ext uri="{BB962C8B-B14F-4D97-AF65-F5344CB8AC3E}">
        <p14:creationId xmlns:p14="http://schemas.microsoft.com/office/powerpoint/2010/main" val="37670915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Threshold of 10 grams, any impacts above this level were recorded by the device.</a:t>
            </a:r>
          </a:p>
        </p:txBody>
      </p:sp>
      <p:sp>
        <p:nvSpPr>
          <p:cNvPr id="4" name="Slide Number Placeholder 3"/>
          <p:cNvSpPr>
            <a:spLocks noGrp="1"/>
          </p:cNvSpPr>
          <p:nvPr>
            <p:ph type="sldNum" sz="quarter" idx="5"/>
          </p:nvPr>
        </p:nvSpPr>
        <p:spPr/>
        <p:txBody>
          <a:bodyPr/>
          <a:lstStyle/>
          <a:p>
            <a:fld id="{8B231B04-99C5-F847-B636-F0BA85E2D1DC}" type="slidenum">
              <a:rPr lang="en-US" smtClean="0"/>
              <a:t>3</a:t>
            </a:fld>
            <a:endParaRPr lang="en-US"/>
          </a:p>
        </p:txBody>
      </p:sp>
    </p:spTree>
    <p:extLst>
      <p:ext uri="{BB962C8B-B14F-4D97-AF65-F5344CB8AC3E}">
        <p14:creationId xmlns:p14="http://schemas.microsoft.com/office/powerpoint/2010/main" val="17236674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231B04-99C5-F847-B636-F0BA85E2D1DC}" type="slidenum">
              <a:rPr lang="en-US" smtClean="0"/>
              <a:t>4</a:t>
            </a:fld>
            <a:endParaRPr lang="en-US"/>
          </a:p>
        </p:txBody>
      </p:sp>
    </p:spTree>
    <p:extLst>
      <p:ext uri="{BB962C8B-B14F-4D97-AF65-F5344CB8AC3E}">
        <p14:creationId xmlns:p14="http://schemas.microsoft.com/office/powerpoint/2010/main" val="37965355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Repetitive sub-concussive impacts to the head. 3 Individuals had concussions.</a:t>
            </a:r>
          </a:p>
          <a:p>
            <a:pPr marL="171450" indent="-171450">
              <a:buFont typeface="Arial" panose="020B0604020202020204" pitchFamily="34" charset="0"/>
              <a:buChar char="•"/>
            </a:pPr>
            <a:r>
              <a:rPr lang="en-US" dirty="0"/>
              <a:t>LINEAR ACCELERATION: Median: 15g, 95</a:t>
            </a:r>
            <a:r>
              <a:rPr lang="en-US" baseline="30000" dirty="0"/>
              <a:t>th</a:t>
            </a:r>
            <a:r>
              <a:rPr lang="en-US" dirty="0"/>
              <a:t> percentile: 41g (mild for both) </a:t>
            </a:r>
          </a:p>
          <a:p>
            <a:pPr marL="171450" indent="-171450">
              <a:buFont typeface="Arial" panose="020B0604020202020204" pitchFamily="34" charset="0"/>
              <a:buChar char="•"/>
            </a:pPr>
            <a:r>
              <a:rPr lang="en-US" dirty="0"/>
              <a:t>ROTATIONAL ACCELERATION: Median: 2886, 95</a:t>
            </a:r>
            <a:r>
              <a:rPr lang="en-US" baseline="30000" dirty="0"/>
              <a:t>th</a:t>
            </a:r>
            <a:r>
              <a:rPr lang="en-US" dirty="0"/>
              <a:t> </a:t>
            </a:r>
            <a:r>
              <a:rPr lang="en-US" dirty="0" err="1"/>
              <a:t>percentil</a:t>
            </a:r>
            <a:r>
              <a:rPr lang="en-US" dirty="0"/>
              <a:t>: 9348 (mild, severe)</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Second Half: more and longer duration impacts with higher linear and rotational accelerations</a:t>
            </a:r>
          </a:p>
          <a:p>
            <a:pPr marL="171450" indent="-171450">
              <a:buFont typeface="Arial" panose="020B0604020202020204" pitchFamily="34" charset="0"/>
              <a:buChar char="•"/>
            </a:pPr>
            <a:r>
              <a:rPr lang="en-US" dirty="0"/>
              <a:t>Side of the head: 300 more than any other location; this was true overall but not of each position group (outside backs had more contacts to the front of the head)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8B231B04-99C5-F847-B636-F0BA85E2D1DC}" type="slidenum">
              <a:rPr lang="en-US" smtClean="0"/>
              <a:t>5</a:t>
            </a:fld>
            <a:endParaRPr lang="en-US"/>
          </a:p>
        </p:txBody>
      </p:sp>
    </p:spTree>
    <p:extLst>
      <p:ext uri="{BB962C8B-B14F-4D97-AF65-F5344CB8AC3E}">
        <p14:creationId xmlns:p14="http://schemas.microsoft.com/office/powerpoint/2010/main" val="14539222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231B04-99C5-F847-B636-F0BA85E2D1DC}" type="slidenum">
              <a:rPr lang="en-US" smtClean="0"/>
              <a:t>6</a:t>
            </a:fld>
            <a:endParaRPr lang="en-US"/>
          </a:p>
        </p:txBody>
      </p:sp>
    </p:spTree>
    <p:extLst>
      <p:ext uri="{BB962C8B-B14F-4D97-AF65-F5344CB8AC3E}">
        <p14:creationId xmlns:p14="http://schemas.microsoft.com/office/powerpoint/2010/main" val="1336056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the different styles of plays, rules, goals, and tackling techniques make these sports variable in terms of the types of contact they require. Although these comparisons are helpful for reference, its important to distinguish the differences between the sports.  For example, tackles in rugby have a “twisting” element that is not seen in tackling techniques for American Football. This could generate higher peak rotational accelerations. </a:t>
            </a:r>
          </a:p>
          <a:p>
            <a:endParaRPr lang="en-US" dirty="0"/>
          </a:p>
          <a:p>
            <a:r>
              <a:rPr lang="en-US" dirty="0"/>
              <a:t>Additionally, different technology has been utilized for different sports. This device calculates the rotational acceleration, whereas other devices measure it directly. These differences are key to making inter-sport and inter-study </a:t>
            </a:r>
            <a:r>
              <a:rPr lang="en-US" dirty="0" err="1"/>
              <a:t>comparsions</a:t>
            </a:r>
            <a:r>
              <a:rPr lang="en-US" dirty="0"/>
              <a:t>. </a:t>
            </a:r>
          </a:p>
        </p:txBody>
      </p:sp>
      <p:sp>
        <p:nvSpPr>
          <p:cNvPr id="4" name="Slide Number Placeholder 3"/>
          <p:cNvSpPr>
            <a:spLocks noGrp="1"/>
          </p:cNvSpPr>
          <p:nvPr>
            <p:ph type="sldNum" sz="quarter" idx="5"/>
          </p:nvPr>
        </p:nvSpPr>
        <p:spPr/>
        <p:txBody>
          <a:bodyPr/>
          <a:lstStyle/>
          <a:p>
            <a:fld id="{8B231B04-99C5-F847-B636-F0BA85E2D1DC}" type="slidenum">
              <a:rPr lang="en-US" smtClean="0"/>
              <a:t>7</a:t>
            </a:fld>
            <a:endParaRPr lang="en-US"/>
          </a:p>
        </p:txBody>
      </p:sp>
    </p:spTree>
    <p:extLst>
      <p:ext uri="{BB962C8B-B14F-4D97-AF65-F5344CB8AC3E}">
        <p14:creationId xmlns:p14="http://schemas.microsoft.com/office/powerpoint/2010/main" val="16500711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231B04-99C5-F847-B636-F0BA85E2D1DC}" type="slidenum">
              <a:rPr lang="en-US" smtClean="0"/>
              <a:t>8</a:t>
            </a:fld>
            <a:endParaRPr lang="en-US"/>
          </a:p>
        </p:txBody>
      </p:sp>
    </p:spTree>
    <p:extLst>
      <p:ext uri="{BB962C8B-B14F-4D97-AF65-F5344CB8AC3E}">
        <p14:creationId xmlns:p14="http://schemas.microsoft.com/office/powerpoint/2010/main" val="13418522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231B04-99C5-F847-B636-F0BA85E2D1DC}" type="slidenum">
              <a:rPr lang="en-US" smtClean="0"/>
              <a:t>9</a:t>
            </a:fld>
            <a:endParaRPr lang="en-US"/>
          </a:p>
        </p:txBody>
      </p:sp>
    </p:spTree>
    <p:extLst>
      <p:ext uri="{BB962C8B-B14F-4D97-AF65-F5344CB8AC3E}">
        <p14:creationId xmlns:p14="http://schemas.microsoft.com/office/powerpoint/2010/main" val="24361335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AFE15-BBAC-044A-AA59-A4667FBC707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7EA0EA7-599B-C64D-9055-2999A0285CC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962FEBB-564A-544B-BA2D-D281F2F40187}"/>
              </a:ext>
            </a:extLst>
          </p:cNvPr>
          <p:cNvSpPr>
            <a:spLocks noGrp="1"/>
          </p:cNvSpPr>
          <p:nvPr>
            <p:ph type="dt" sz="half" idx="10"/>
          </p:nvPr>
        </p:nvSpPr>
        <p:spPr/>
        <p:txBody>
          <a:bodyPr/>
          <a:lstStyle/>
          <a:p>
            <a:fld id="{EDCF735A-A25E-D54E-B5D9-782C84DA5E90}" type="datetimeFigureOut">
              <a:rPr lang="en-US" smtClean="0"/>
              <a:t>6/10/20</a:t>
            </a:fld>
            <a:endParaRPr lang="en-US"/>
          </a:p>
        </p:txBody>
      </p:sp>
      <p:sp>
        <p:nvSpPr>
          <p:cNvPr id="5" name="Footer Placeholder 4">
            <a:extLst>
              <a:ext uri="{FF2B5EF4-FFF2-40B4-BE49-F238E27FC236}">
                <a16:creationId xmlns:a16="http://schemas.microsoft.com/office/drawing/2014/main" id="{42A214FB-82DF-B34A-988B-8ECD6F8F12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6B8B2F-FA9F-9C46-8428-37F72A398511}"/>
              </a:ext>
            </a:extLst>
          </p:cNvPr>
          <p:cNvSpPr>
            <a:spLocks noGrp="1"/>
          </p:cNvSpPr>
          <p:nvPr>
            <p:ph type="sldNum" sz="quarter" idx="12"/>
          </p:nvPr>
        </p:nvSpPr>
        <p:spPr/>
        <p:txBody>
          <a:bodyPr/>
          <a:lstStyle/>
          <a:p>
            <a:fld id="{946E8E30-F17F-7D4F-B3DF-00148424463A}" type="slidenum">
              <a:rPr lang="en-US" smtClean="0"/>
              <a:t>‹#›</a:t>
            </a:fld>
            <a:endParaRPr lang="en-US"/>
          </a:p>
        </p:txBody>
      </p:sp>
    </p:spTree>
    <p:extLst>
      <p:ext uri="{BB962C8B-B14F-4D97-AF65-F5344CB8AC3E}">
        <p14:creationId xmlns:p14="http://schemas.microsoft.com/office/powerpoint/2010/main" val="9248369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2167F-CB55-1A45-95FC-C68FAC17DE2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80408B0-6659-9A43-9511-303E97E6BD2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E052F5-7AF6-2C4D-B5F2-D6A3969D7CB6}"/>
              </a:ext>
            </a:extLst>
          </p:cNvPr>
          <p:cNvSpPr>
            <a:spLocks noGrp="1"/>
          </p:cNvSpPr>
          <p:nvPr>
            <p:ph type="dt" sz="half" idx="10"/>
          </p:nvPr>
        </p:nvSpPr>
        <p:spPr/>
        <p:txBody>
          <a:bodyPr/>
          <a:lstStyle/>
          <a:p>
            <a:fld id="{EDCF735A-A25E-D54E-B5D9-782C84DA5E90}" type="datetimeFigureOut">
              <a:rPr lang="en-US" smtClean="0"/>
              <a:t>6/10/20</a:t>
            </a:fld>
            <a:endParaRPr lang="en-US"/>
          </a:p>
        </p:txBody>
      </p:sp>
      <p:sp>
        <p:nvSpPr>
          <p:cNvPr id="5" name="Footer Placeholder 4">
            <a:extLst>
              <a:ext uri="{FF2B5EF4-FFF2-40B4-BE49-F238E27FC236}">
                <a16:creationId xmlns:a16="http://schemas.microsoft.com/office/drawing/2014/main" id="{AD73A3B0-6B99-A444-9070-BC0D467E4E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5F2533-C116-6D49-95E6-3A348EDFDD3E}"/>
              </a:ext>
            </a:extLst>
          </p:cNvPr>
          <p:cNvSpPr>
            <a:spLocks noGrp="1"/>
          </p:cNvSpPr>
          <p:nvPr>
            <p:ph type="sldNum" sz="quarter" idx="12"/>
          </p:nvPr>
        </p:nvSpPr>
        <p:spPr/>
        <p:txBody>
          <a:bodyPr/>
          <a:lstStyle/>
          <a:p>
            <a:fld id="{946E8E30-F17F-7D4F-B3DF-00148424463A}" type="slidenum">
              <a:rPr lang="en-US" smtClean="0"/>
              <a:t>‹#›</a:t>
            </a:fld>
            <a:endParaRPr lang="en-US"/>
          </a:p>
        </p:txBody>
      </p:sp>
    </p:spTree>
    <p:extLst>
      <p:ext uri="{BB962C8B-B14F-4D97-AF65-F5344CB8AC3E}">
        <p14:creationId xmlns:p14="http://schemas.microsoft.com/office/powerpoint/2010/main" val="34707340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5D6B031-4B1C-4040-A004-91ADE395DA1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697A1E7-5E49-4247-8D51-90B4996F8F4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A4A85C-A795-874A-B38C-634909822952}"/>
              </a:ext>
            </a:extLst>
          </p:cNvPr>
          <p:cNvSpPr>
            <a:spLocks noGrp="1"/>
          </p:cNvSpPr>
          <p:nvPr>
            <p:ph type="dt" sz="half" idx="10"/>
          </p:nvPr>
        </p:nvSpPr>
        <p:spPr/>
        <p:txBody>
          <a:bodyPr/>
          <a:lstStyle/>
          <a:p>
            <a:fld id="{EDCF735A-A25E-D54E-B5D9-782C84DA5E90}" type="datetimeFigureOut">
              <a:rPr lang="en-US" smtClean="0"/>
              <a:t>6/10/20</a:t>
            </a:fld>
            <a:endParaRPr lang="en-US"/>
          </a:p>
        </p:txBody>
      </p:sp>
      <p:sp>
        <p:nvSpPr>
          <p:cNvPr id="5" name="Footer Placeholder 4">
            <a:extLst>
              <a:ext uri="{FF2B5EF4-FFF2-40B4-BE49-F238E27FC236}">
                <a16:creationId xmlns:a16="http://schemas.microsoft.com/office/drawing/2014/main" id="{C6E75408-2535-2640-8BD9-035C006300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CC8D70-0342-BE45-A8DF-0FA6A0C82789}"/>
              </a:ext>
            </a:extLst>
          </p:cNvPr>
          <p:cNvSpPr>
            <a:spLocks noGrp="1"/>
          </p:cNvSpPr>
          <p:nvPr>
            <p:ph type="sldNum" sz="quarter" idx="12"/>
          </p:nvPr>
        </p:nvSpPr>
        <p:spPr/>
        <p:txBody>
          <a:bodyPr/>
          <a:lstStyle/>
          <a:p>
            <a:fld id="{946E8E30-F17F-7D4F-B3DF-00148424463A}" type="slidenum">
              <a:rPr lang="en-US" smtClean="0"/>
              <a:t>‹#›</a:t>
            </a:fld>
            <a:endParaRPr lang="en-US"/>
          </a:p>
        </p:txBody>
      </p:sp>
    </p:spTree>
    <p:extLst>
      <p:ext uri="{BB962C8B-B14F-4D97-AF65-F5344CB8AC3E}">
        <p14:creationId xmlns:p14="http://schemas.microsoft.com/office/powerpoint/2010/main" val="29396928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EE4EE9-992A-0649-8921-E63DD4A8696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5E5FE73-DB1B-5847-89E5-6F6F65E1B0A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CA20BB-C958-0543-A725-9F5834512FCD}"/>
              </a:ext>
            </a:extLst>
          </p:cNvPr>
          <p:cNvSpPr>
            <a:spLocks noGrp="1"/>
          </p:cNvSpPr>
          <p:nvPr>
            <p:ph type="dt" sz="half" idx="10"/>
          </p:nvPr>
        </p:nvSpPr>
        <p:spPr/>
        <p:txBody>
          <a:bodyPr/>
          <a:lstStyle/>
          <a:p>
            <a:fld id="{EDCF735A-A25E-D54E-B5D9-782C84DA5E90}" type="datetimeFigureOut">
              <a:rPr lang="en-US" smtClean="0"/>
              <a:t>6/10/20</a:t>
            </a:fld>
            <a:endParaRPr lang="en-US"/>
          </a:p>
        </p:txBody>
      </p:sp>
      <p:sp>
        <p:nvSpPr>
          <p:cNvPr id="5" name="Footer Placeholder 4">
            <a:extLst>
              <a:ext uri="{FF2B5EF4-FFF2-40B4-BE49-F238E27FC236}">
                <a16:creationId xmlns:a16="http://schemas.microsoft.com/office/drawing/2014/main" id="{1FF51C36-19BA-6C47-923B-DBE421BB6F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25A1BF-D8AB-474B-A7D0-E24E517AE758}"/>
              </a:ext>
            </a:extLst>
          </p:cNvPr>
          <p:cNvSpPr>
            <a:spLocks noGrp="1"/>
          </p:cNvSpPr>
          <p:nvPr>
            <p:ph type="sldNum" sz="quarter" idx="12"/>
          </p:nvPr>
        </p:nvSpPr>
        <p:spPr/>
        <p:txBody>
          <a:bodyPr/>
          <a:lstStyle/>
          <a:p>
            <a:fld id="{946E8E30-F17F-7D4F-B3DF-00148424463A}" type="slidenum">
              <a:rPr lang="en-US" smtClean="0"/>
              <a:t>‹#›</a:t>
            </a:fld>
            <a:endParaRPr lang="en-US"/>
          </a:p>
        </p:txBody>
      </p:sp>
    </p:spTree>
    <p:extLst>
      <p:ext uri="{BB962C8B-B14F-4D97-AF65-F5344CB8AC3E}">
        <p14:creationId xmlns:p14="http://schemas.microsoft.com/office/powerpoint/2010/main" val="14065691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9E5C5-9865-AC4C-80B6-16E0D92E918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D68A0E0-A1DC-F840-AC66-E2B1E4A2D08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60DF7F8-7D31-1C4D-865B-BC67F6429257}"/>
              </a:ext>
            </a:extLst>
          </p:cNvPr>
          <p:cNvSpPr>
            <a:spLocks noGrp="1"/>
          </p:cNvSpPr>
          <p:nvPr>
            <p:ph type="dt" sz="half" idx="10"/>
          </p:nvPr>
        </p:nvSpPr>
        <p:spPr/>
        <p:txBody>
          <a:bodyPr/>
          <a:lstStyle/>
          <a:p>
            <a:fld id="{EDCF735A-A25E-D54E-B5D9-782C84DA5E90}" type="datetimeFigureOut">
              <a:rPr lang="en-US" smtClean="0"/>
              <a:t>6/10/20</a:t>
            </a:fld>
            <a:endParaRPr lang="en-US"/>
          </a:p>
        </p:txBody>
      </p:sp>
      <p:sp>
        <p:nvSpPr>
          <p:cNvPr id="5" name="Footer Placeholder 4">
            <a:extLst>
              <a:ext uri="{FF2B5EF4-FFF2-40B4-BE49-F238E27FC236}">
                <a16:creationId xmlns:a16="http://schemas.microsoft.com/office/drawing/2014/main" id="{F3AD1E6C-DF88-EC49-A1F9-9546287920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29271E-8D91-C54B-9542-4703ABB4C2C5}"/>
              </a:ext>
            </a:extLst>
          </p:cNvPr>
          <p:cNvSpPr>
            <a:spLocks noGrp="1"/>
          </p:cNvSpPr>
          <p:nvPr>
            <p:ph type="sldNum" sz="quarter" idx="12"/>
          </p:nvPr>
        </p:nvSpPr>
        <p:spPr/>
        <p:txBody>
          <a:bodyPr/>
          <a:lstStyle/>
          <a:p>
            <a:fld id="{946E8E30-F17F-7D4F-B3DF-00148424463A}" type="slidenum">
              <a:rPr lang="en-US" smtClean="0"/>
              <a:t>‹#›</a:t>
            </a:fld>
            <a:endParaRPr lang="en-US"/>
          </a:p>
        </p:txBody>
      </p:sp>
    </p:spTree>
    <p:extLst>
      <p:ext uri="{BB962C8B-B14F-4D97-AF65-F5344CB8AC3E}">
        <p14:creationId xmlns:p14="http://schemas.microsoft.com/office/powerpoint/2010/main" val="6318096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B068DE-69DC-9F4D-A41B-8807BBF8C5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AF2A6E0-5D09-A246-B839-141579A0335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2407FF6-6751-ED4D-A64B-9FE9F742733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938862B-FAE6-BF42-85F9-7F2F6CB0EDD9}"/>
              </a:ext>
            </a:extLst>
          </p:cNvPr>
          <p:cNvSpPr>
            <a:spLocks noGrp="1"/>
          </p:cNvSpPr>
          <p:nvPr>
            <p:ph type="dt" sz="half" idx="10"/>
          </p:nvPr>
        </p:nvSpPr>
        <p:spPr/>
        <p:txBody>
          <a:bodyPr/>
          <a:lstStyle/>
          <a:p>
            <a:fld id="{EDCF735A-A25E-D54E-B5D9-782C84DA5E90}" type="datetimeFigureOut">
              <a:rPr lang="en-US" smtClean="0"/>
              <a:t>6/10/20</a:t>
            </a:fld>
            <a:endParaRPr lang="en-US"/>
          </a:p>
        </p:txBody>
      </p:sp>
      <p:sp>
        <p:nvSpPr>
          <p:cNvPr id="6" name="Footer Placeholder 5">
            <a:extLst>
              <a:ext uri="{FF2B5EF4-FFF2-40B4-BE49-F238E27FC236}">
                <a16:creationId xmlns:a16="http://schemas.microsoft.com/office/drawing/2014/main" id="{2BFE3E47-7A0B-BE4E-B443-8A12969AF63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27D7EC7-CE58-AD42-ACB6-1D2C51F7BE5D}"/>
              </a:ext>
            </a:extLst>
          </p:cNvPr>
          <p:cNvSpPr>
            <a:spLocks noGrp="1"/>
          </p:cNvSpPr>
          <p:nvPr>
            <p:ph type="sldNum" sz="quarter" idx="12"/>
          </p:nvPr>
        </p:nvSpPr>
        <p:spPr/>
        <p:txBody>
          <a:bodyPr/>
          <a:lstStyle/>
          <a:p>
            <a:fld id="{946E8E30-F17F-7D4F-B3DF-00148424463A}" type="slidenum">
              <a:rPr lang="en-US" smtClean="0"/>
              <a:t>‹#›</a:t>
            </a:fld>
            <a:endParaRPr lang="en-US"/>
          </a:p>
        </p:txBody>
      </p:sp>
    </p:spTree>
    <p:extLst>
      <p:ext uri="{BB962C8B-B14F-4D97-AF65-F5344CB8AC3E}">
        <p14:creationId xmlns:p14="http://schemas.microsoft.com/office/powerpoint/2010/main" val="23682465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2875E9-74F2-4743-B5F4-D3216868F62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D6E90AB-F955-964C-8310-581F281C4D3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80E1934-2702-BA4A-ABEA-C423680F6D5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FC99362-F873-B64C-A5EE-A4C28004A2E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F7816A1-5148-1C4C-BBBB-1D389997383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87954DA-D588-E543-94F9-A9E4F7868008}"/>
              </a:ext>
            </a:extLst>
          </p:cNvPr>
          <p:cNvSpPr>
            <a:spLocks noGrp="1"/>
          </p:cNvSpPr>
          <p:nvPr>
            <p:ph type="dt" sz="half" idx="10"/>
          </p:nvPr>
        </p:nvSpPr>
        <p:spPr/>
        <p:txBody>
          <a:bodyPr/>
          <a:lstStyle/>
          <a:p>
            <a:fld id="{EDCF735A-A25E-D54E-B5D9-782C84DA5E90}" type="datetimeFigureOut">
              <a:rPr lang="en-US" smtClean="0"/>
              <a:t>6/10/20</a:t>
            </a:fld>
            <a:endParaRPr lang="en-US"/>
          </a:p>
        </p:txBody>
      </p:sp>
      <p:sp>
        <p:nvSpPr>
          <p:cNvPr id="8" name="Footer Placeholder 7">
            <a:extLst>
              <a:ext uri="{FF2B5EF4-FFF2-40B4-BE49-F238E27FC236}">
                <a16:creationId xmlns:a16="http://schemas.microsoft.com/office/drawing/2014/main" id="{838049AF-F29A-524A-A3CA-0F75A4C58F8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BD1C351-C537-3B49-8460-ACDD0F46C922}"/>
              </a:ext>
            </a:extLst>
          </p:cNvPr>
          <p:cNvSpPr>
            <a:spLocks noGrp="1"/>
          </p:cNvSpPr>
          <p:nvPr>
            <p:ph type="sldNum" sz="quarter" idx="12"/>
          </p:nvPr>
        </p:nvSpPr>
        <p:spPr/>
        <p:txBody>
          <a:bodyPr/>
          <a:lstStyle/>
          <a:p>
            <a:fld id="{946E8E30-F17F-7D4F-B3DF-00148424463A}" type="slidenum">
              <a:rPr lang="en-US" smtClean="0"/>
              <a:t>‹#›</a:t>
            </a:fld>
            <a:endParaRPr lang="en-US"/>
          </a:p>
        </p:txBody>
      </p:sp>
    </p:spTree>
    <p:extLst>
      <p:ext uri="{BB962C8B-B14F-4D97-AF65-F5344CB8AC3E}">
        <p14:creationId xmlns:p14="http://schemas.microsoft.com/office/powerpoint/2010/main" val="23242568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071405-1CD6-E447-B8D7-6436CB6FEBF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6C853D8-DBC2-C841-8365-A76D379B6D3D}"/>
              </a:ext>
            </a:extLst>
          </p:cNvPr>
          <p:cNvSpPr>
            <a:spLocks noGrp="1"/>
          </p:cNvSpPr>
          <p:nvPr>
            <p:ph type="dt" sz="half" idx="10"/>
          </p:nvPr>
        </p:nvSpPr>
        <p:spPr/>
        <p:txBody>
          <a:bodyPr/>
          <a:lstStyle/>
          <a:p>
            <a:fld id="{EDCF735A-A25E-D54E-B5D9-782C84DA5E90}" type="datetimeFigureOut">
              <a:rPr lang="en-US" smtClean="0"/>
              <a:t>6/10/20</a:t>
            </a:fld>
            <a:endParaRPr lang="en-US"/>
          </a:p>
        </p:txBody>
      </p:sp>
      <p:sp>
        <p:nvSpPr>
          <p:cNvPr id="4" name="Footer Placeholder 3">
            <a:extLst>
              <a:ext uri="{FF2B5EF4-FFF2-40B4-BE49-F238E27FC236}">
                <a16:creationId xmlns:a16="http://schemas.microsoft.com/office/drawing/2014/main" id="{6653F7FE-38A2-5E48-B269-CC0867E2E18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6554287-CF2B-4241-A8E3-3B162790FCBD}"/>
              </a:ext>
            </a:extLst>
          </p:cNvPr>
          <p:cNvSpPr>
            <a:spLocks noGrp="1"/>
          </p:cNvSpPr>
          <p:nvPr>
            <p:ph type="sldNum" sz="quarter" idx="12"/>
          </p:nvPr>
        </p:nvSpPr>
        <p:spPr/>
        <p:txBody>
          <a:bodyPr/>
          <a:lstStyle/>
          <a:p>
            <a:fld id="{946E8E30-F17F-7D4F-B3DF-00148424463A}" type="slidenum">
              <a:rPr lang="en-US" smtClean="0"/>
              <a:t>‹#›</a:t>
            </a:fld>
            <a:endParaRPr lang="en-US"/>
          </a:p>
        </p:txBody>
      </p:sp>
    </p:spTree>
    <p:extLst>
      <p:ext uri="{BB962C8B-B14F-4D97-AF65-F5344CB8AC3E}">
        <p14:creationId xmlns:p14="http://schemas.microsoft.com/office/powerpoint/2010/main" val="27543965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D68042C-1D1A-EB49-ADFA-E5D188D16961}"/>
              </a:ext>
            </a:extLst>
          </p:cNvPr>
          <p:cNvSpPr>
            <a:spLocks noGrp="1"/>
          </p:cNvSpPr>
          <p:nvPr>
            <p:ph type="dt" sz="half" idx="10"/>
          </p:nvPr>
        </p:nvSpPr>
        <p:spPr/>
        <p:txBody>
          <a:bodyPr/>
          <a:lstStyle/>
          <a:p>
            <a:fld id="{EDCF735A-A25E-D54E-B5D9-782C84DA5E90}" type="datetimeFigureOut">
              <a:rPr lang="en-US" smtClean="0"/>
              <a:t>6/10/20</a:t>
            </a:fld>
            <a:endParaRPr lang="en-US"/>
          </a:p>
        </p:txBody>
      </p:sp>
      <p:sp>
        <p:nvSpPr>
          <p:cNvPr id="3" name="Footer Placeholder 2">
            <a:extLst>
              <a:ext uri="{FF2B5EF4-FFF2-40B4-BE49-F238E27FC236}">
                <a16:creationId xmlns:a16="http://schemas.microsoft.com/office/drawing/2014/main" id="{896CB13E-689D-E84D-B1E4-99751178123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8F5DE82-AB2D-6A4E-81D6-9BB083E8E357}"/>
              </a:ext>
            </a:extLst>
          </p:cNvPr>
          <p:cNvSpPr>
            <a:spLocks noGrp="1"/>
          </p:cNvSpPr>
          <p:nvPr>
            <p:ph type="sldNum" sz="quarter" idx="12"/>
          </p:nvPr>
        </p:nvSpPr>
        <p:spPr/>
        <p:txBody>
          <a:bodyPr/>
          <a:lstStyle/>
          <a:p>
            <a:fld id="{946E8E30-F17F-7D4F-B3DF-00148424463A}" type="slidenum">
              <a:rPr lang="en-US" smtClean="0"/>
              <a:t>‹#›</a:t>
            </a:fld>
            <a:endParaRPr lang="en-US"/>
          </a:p>
        </p:txBody>
      </p:sp>
    </p:spTree>
    <p:extLst>
      <p:ext uri="{BB962C8B-B14F-4D97-AF65-F5344CB8AC3E}">
        <p14:creationId xmlns:p14="http://schemas.microsoft.com/office/powerpoint/2010/main" val="15904969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ECA58D-E989-584C-A006-8826B49F9FC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67AA7E7-6412-B84B-B9C8-079AC4A08DD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F64C6BA-CF26-2B4B-8629-0E657BA7E4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FB127F7-A05E-7C4F-B154-21700F217B8E}"/>
              </a:ext>
            </a:extLst>
          </p:cNvPr>
          <p:cNvSpPr>
            <a:spLocks noGrp="1"/>
          </p:cNvSpPr>
          <p:nvPr>
            <p:ph type="dt" sz="half" idx="10"/>
          </p:nvPr>
        </p:nvSpPr>
        <p:spPr/>
        <p:txBody>
          <a:bodyPr/>
          <a:lstStyle/>
          <a:p>
            <a:fld id="{EDCF735A-A25E-D54E-B5D9-782C84DA5E90}" type="datetimeFigureOut">
              <a:rPr lang="en-US" smtClean="0"/>
              <a:t>6/10/20</a:t>
            </a:fld>
            <a:endParaRPr lang="en-US"/>
          </a:p>
        </p:txBody>
      </p:sp>
      <p:sp>
        <p:nvSpPr>
          <p:cNvPr id="6" name="Footer Placeholder 5">
            <a:extLst>
              <a:ext uri="{FF2B5EF4-FFF2-40B4-BE49-F238E27FC236}">
                <a16:creationId xmlns:a16="http://schemas.microsoft.com/office/drawing/2014/main" id="{0FE76D89-0137-284D-9778-0BB1B11037B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38A6D77-79D1-1246-9D6B-934D0051D2F9}"/>
              </a:ext>
            </a:extLst>
          </p:cNvPr>
          <p:cNvSpPr>
            <a:spLocks noGrp="1"/>
          </p:cNvSpPr>
          <p:nvPr>
            <p:ph type="sldNum" sz="quarter" idx="12"/>
          </p:nvPr>
        </p:nvSpPr>
        <p:spPr/>
        <p:txBody>
          <a:bodyPr/>
          <a:lstStyle/>
          <a:p>
            <a:fld id="{946E8E30-F17F-7D4F-B3DF-00148424463A}" type="slidenum">
              <a:rPr lang="en-US" smtClean="0"/>
              <a:t>‹#›</a:t>
            </a:fld>
            <a:endParaRPr lang="en-US"/>
          </a:p>
        </p:txBody>
      </p:sp>
    </p:spTree>
    <p:extLst>
      <p:ext uri="{BB962C8B-B14F-4D97-AF65-F5344CB8AC3E}">
        <p14:creationId xmlns:p14="http://schemas.microsoft.com/office/powerpoint/2010/main" val="8421684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3C5580-F435-724F-BA4F-19F453F54FD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5ED627A-6C79-CE4F-9266-D16B154F721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72DAAE5-143B-7D4F-BAB2-78F93B9CD1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96026F4-4C51-CD4E-9DF1-EED43CD633FB}"/>
              </a:ext>
            </a:extLst>
          </p:cNvPr>
          <p:cNvSpPr>
            <a:spLocks noGrp="1"/>
          </p:cNvSpPr>
          <p:nvPr>
            <p:ph type="dt" sz="half" idx="10"/>
          </p:nvPr>
        </p:nvSpPr>
        <p:spPr/>
        <p:txBody>
          <a:bodyPr/>
          <a:lstStyle/>
          <a:p>
            <a:fld id="{EDCF735A-A25E-D54E-B5D9-782C84DA5E90}" type="datetimeFigureOut">
              <a:rPr lang="en-US" smtClean="0"/>
              <a:t>6/10/20</a:t>
            </a:fld>
            <a:endParaRPr lang="en-US"/>
          </a:p>
        </p:txBody>
      </p:sp>
      <p:sp>
        <p:nvSpPr>
          <p:cNvPr id="6" name="Footer Placeholder 5">
            <a:extLst>
              <a:ext uri="{FF2B5EF4-FFF2-40B4-BE49-F238E27FC236}">
                <a16:creationId xmlns:a16="http://schemas.microsoft.com/office/drawing/2014/main" id="{D20DCB0A-5F8C-9D4E-B33A-81D2B8075E7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3994203-5CB6-4A47-AD0A-938808B7C43C}"/>
              </a:ext>
            </a:extLst>
          </p:cNvPr>
          <p:cNvSpPr>
            <a:spLocks noGrp="1"/>
          </p:cNvSpPr>
          <p:nvPr>
            <p:ph type="sldNum" sz="quarter" idx="12"/>
          </p:nvPr>
        </p:nvSpPr>
        <p:spPr/>
        <p:txBody>
          <a:bodyPr/>
          <a:lstStyle/>
          <a:p>
            <a:fld id="{946E8E30-F17F-7D4F-B3DF-00148424463A}" type="slidenum">
              <a:rPr lang="en-US" smtClean="0"/>
              <a:t>‹#›</a:t>
            </a:fld>
            <a:endParaRPr lang="en-US"/>
          </a:p>
        </p:txBody>
      </p:sp>
    </p:spTree>
    <p:extLst>
      <p:ext uri="{BB962C8B-B14F-4D97-AF65-F5344CB8AC3E}">
        <p14:creationId xmlns:p14="http://schemas.microsoft.com/office/powerpoint/2010/main" val="37784537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25093AE-341D-2941-B992-6C4E8EE6E5F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64FAA3B-8CBB-E84C-95A4-7C3D722DDB8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85A9C8-9944-9145-922C-53F80AB839F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CF735A-A25E-D54E-B5D9-782C84DA5E90}" type="datetimeFigureOut">
              <a:rPr lang="en-US" smtClean="0"/>
              <a:t>6/10/20</a:t>
            </a:fld>
            <a:endParaRPr lang="en-US"/>
          </a:p>
        </p:txBody>
      </p:sp>
      <p:sp>
        <p:nvSpPr>
          <p:cNvPr id="5" name="Footer Placeholder 4">
            <a:extLst>
              <a:ext uri="{FF2B5EF4-FFF2-40B4-BE49-F238E27FC236}">
                <a16:creationId xmlns:a16="http://schemas.microsoft.com/office/drawing/2014/main" id="{2B70B1B3-B2F2-844E-A09C-0620C6AD221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816F0B3-8FAF-AC43-806E-8CEF1B8013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6E8E30-F17F-7D4F-B3DF-00148424463A}" type="slidenum">
              <a:rPr lang="en-US" smtClean="0"/>
              <a:t>‹#›</a:t>
            </a:fld>
            <a:endParaRPr lang="en-US"/>
          </a:p>
        </p:txBody>
      </p:sp>
    </p:spTree>
    <p:extLst>
      <p:ext uri="{BB962C8B-B14F-4D97-AF65-F5344CB8AC3E}">
        <p14:creationId xmlns:p14="http://schemas.microsoft.com/office/powerpoint/2010/main" val="40150616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 up of a football ball on a field&#10;&#10;Description automatically generated">
            <a:extLst>
              <a:ext uri="{FF2B5EF4-FFF2-40B4-BE49-F238E27FC236}">
                <a16:creationId xmlns:a16="http://schemas.microsoft.com/office/drawing/2014/main" id="{AFF12016-7ECB-5746-9391-951DF2D24D6F}"/>
              </a:ext>
            </a:extLst>
          </p:cNvPr>
          <p:cNvPicPr>
            <a:picLocks noChangeAspect="1"/>
          </p:cNvPicPr>
          <p:nvPr/>
        </p:nvPicPr>
        <p:blipFill rotWithShape="1">
          <a:blip r:embed="rId3">
            <a:alphaModFix amt="35000"/>
          </a:blip>
          <a:srcRect t="564" b="14849"/>
          <a:stretch/>
        </p:blipFill>
        <p:spPr>
          <a:xfrm>
            <a:off x="20" y="1"/>
            <a:ext cx="12191980" cy="6857999"/>
          </a:xfrm>
          <a:prstGeom prst="rect">
            <a:avLst/>
          </a:prstGeom>
        </p:spPr>
      </p:pic>
      <p:sp>
        <p:nvSpPr>
          <p:cNvPr id="2" name="Title 1">
            <a:extLst>
              <a:ext uri="{FF2B5EF4-FFF2-40B4-BE49-F238E27FC236}">
                <a16:creationId xmlns:a16="http://schemas.microsoft.com/office/drawing/2014/main" id="{59B00CF2-4951-1242-B3CA-1F0C4D833311}"/>
              </a:ext>
            </a:extLst>
          </p:cNvPr>
          <p:cNvSpPr>
            <a:spLocks noGrp="1"/>
          </p:cNvSpPr>
          <p:nvPr>
            <p:ph type="ctrTitle"/>
          </p:nvPr>
        </p:nvSpPr>
        <p:spPr>
          <a:xfrm>
            <a:off x="547145" y="1757319"/>
            <a:ext cx="11172825" cy="2194080"/>
          </a:xfrm>
        </p:spPr>
        <p:txBody>
          <a:bodyPr>
            <a:normAutofit/>
          </a:bodyPr>
          <a:lstStyle/>
          <a:p>
            <a:r>
              <a:rPr lang="en-US" sz="5000" b="1" dirty="0">
                <a:solidFill>
                  <a:srgbClr val="FFFFFF"/>
                </a:solidFill>
              </a:rPr>
              <a:t>Head Impact Exposure from Match Participation in Women’s Rugby League over one Season of Domestic Competition</a:t>
            </a:r>
          </a:p>
        </p:txBody>
      </p:sp>
      <p:sp>
        <p:nvSpPr>
          <p:cNvPr id="3" name="Subtitle 2">
            <a:extLst>
              <a:ext uri="{FF2B5EF4-FFF2-40B4-BE49-F238E27FC236}">
                <a16:creationId xmlns:a16="http://schemas.microsoft.com/office/drawing/2014/main" id="{8B5E01D5-38FC-6B45-AA92-1C77D3175B97}"/>
              </a:ext>
            </a:extLst>
          </p:cNvPr>
          <p:cNvSpPr>
            <a:spLocks noGrp="1"/>
          </p:cNvSpPr>
          <p:nvPr>
            <p:ph type="subTitle" idx="1"/>
          </p:nvPr>
        </p:nvSpPr>
        <p:spPr>
          <a:xfrm>
            <a:off x="155120" y="3951399"/>
            <a:ext cx="11881757" cy="926946"/>
          </a:xfrm>
        </p:spPr>
        <p:txBody>
          <a:bodyPr>
            <a:noAutofit/>
          </a:bodyPr>
          <a:lstStyle/>
          <a:p>
            <a:r>
              <a:rPr lang="en-US" sz="2000" dirty="0">
                <a:solidFill>
                  <a:srgbClr val="FFFFFF"/>
                </a:solidFill>
              </a:rPr>
              <a:t>Authors: Doug King (PhD), Patricia Hume (PhD), </a:t>
            </a:r>
            <a:r>
              <a:rPr lang="en-US" sz="2000" dirty="0" err="1">
                <a:solidFill>
                  <a:srgbClr val="FFFFFF"/>
                </a:solidFill>
              </a:rPr>
              <a:t>Conor</a:t>
            </a:r>
            <a:r>
              <a:rPr lang="en-US" sz="2000" dirty="0">
                <a:solidFill>
                  <a:srgbClr val="FFFFFF"/>
                </a:solidFill>
              </a:rPr>
              <a:t> </a:t>
            </a:r>
            <a:r>
              <a:rPr lang="en-US" sz="2000" dirty="0" err="1">
                <a:solidFill>
                  <a:srgbClr val="FFFFFF"/>
                </a:solidFill>
              </a:rPr>
              <a:t>Gissane</a:t>
            </a:r>
            <a:r>
              <a:rPr lang="en-US" sz="2000" dirty="0">
                <a:solidFill>
                  <a:srgbClr val="FFFFFF"/>
                </a:solidFill>
              </a:rPr>
              <a:t> (PhD), David </a:t>
            </a:r>
            <a:r>
              <a:rPr lang="en-US" sz="2000" dirty="0" err="1">
                <a:solidFill>
                  <a:srgbClr val="FFFFFF"/>
                </a:solidFill>
              </a:rPr>
              <a:t>Kieser</a:t>
            </a:r>
            <a:r>
              <a:rPr lang="en-US" sz="2000" dirty="0">
                <a:solidFill>
                  <a:srgbClr val="FFFFFF"/>
                </a:solidFill>
              </a:rPr>
              <a:t> (PhD) &amp; Trevor Clark (PhD)</a:t>
            </a:r>
          </a:p>
          <a:p>
            <a:r>
              <a:rPr lang="en-US" sz="2000" dirty="0">
                <a:solidFill>
                  <a:srgbClr val="FFFFFF"/>
                </a:solidFill>
              </a:rPr>
              <a:t>2020 RRIPG Summer Lecture Series</a:t>
            </a:r>
          </a:p>
          <a:p>
            <a:r>
              <a:rPr lang="en-US" sz="2000" dirty="0">
                <a:solidFill>
                  <a:srgbClr val="FFFFFF"/>
                </a:solidFill>
              </a:rPr>
              <a:t>Presented by: Kiera Borthwick</a:t>
            </a:r>
          </a:p>
        </p:txBody>
      </p:sp>
      <p:pic>
        <p:nvPicPr>
          <p:cNvPr id="9" name="Picture 8">
            <a:extLst>
              <a:ext uri="{FF2B5EF4-FFF2-40B4-BE49-F238E27FC236}">
                <a16:creationId xmlns:a16="http://schemas.microsoft.com/office/drawing/2014/main" id="{A6594BB7-0B72-7247-AC84-6CF9B286AA05}"/>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4672022" y="5341818"/>
            <a:ext cx="2847955" cy="790551"/>
          </a:xfrm>
          <a:prstGeom prst="rect">
            <a:avLst/>
          </a:prstGeom>
          <a:effectLst>
            <a:outerShdw blurRad="50800" dist="50800" dir="5400000" sx="1000" sy="1000" algn="ctr" rotWithShape="0">
              <a:srgbClr val="000000"/>
            </a:outerShdw>
            <a:reflection endPos="0" dir="5400000" sy="-100000" algn="bl" rotWithShape="0"/>
          </a:effectLst>
        </p:spPr>
      </p:pic>
      <p:pic>
        <p:nvPicPr>
          <p:cNvPr id="12" name="Picture 11" descr="A close up of a logo&#10;&#10;Description automatically generated">
            <a:extLst>
              <a:ext uri="{FF2B5EF4-FFF2-40B4-BE49-F238E27FC236}">
                <a16:creationId xmlns:a16="http://schemas.microsoft.com/office/drawing/2014/main" id="{B50099C9-B688-C64D-9810-0A1F8179856F}"/>
              </a:ext>
            </a:extLst>
          </p:cNvPr>
          <p:cNvPicPr>
            <a:picLocks noChangeAspect="1"/>
          </p:cNvPicPr>
          <p:nvPr/>
        </p:nvPicPr>
        <p:blipFill>
          <a:blip r:embed="rId5"/>
          <a:stretch>
            <a:fillRect/>
          </a:stretch>
        </p:blipFill>
        <p:spPr>
          <a:xfrm>
            <a:off x="10995514" y="0"/>
            <a:ext cx="1196461" cy="901855"/>
          </a:xfrm>
          <a:prstGeom prst="rect">
            <a:avLst/>
          </a:prstGeom>
        </p:spPr>
      </p:pic>
      <p:pic>
        <p:nvPicPr>
          <p:cNvPr id="13" name="Google Shape;290;p10">
            <a:extLst>
              <a:ext uri="{FF2B5EF4-FFF2-40B4-BE49-F238E27FC236}">
                <a16:creationId xmlns:a16="http://schemas.microsoft.com/office/drawing/2014/main" id="{6E64059B-5069-0342-AE05-41515FA9CDC9}"/>
              </a:ext>
            </a:extLst>
          </p:cNvPr>
          <p:cNvPicPr preferRelativeResize="0"/>
          <p:nvPr/>
        </p:nvPicPr>
        <p:blipFill rotWithShape="1">
          <a:blip r:embed="rId6">
            <a:alphaModFix/>
          </a:blip>
          <a:srcRect/>
          <a:stretch/>
        </p:blipFill>
        <p:spPr>
          <a:xfrm>
            <a:off x="-5" y="2942"/>
            <a:ext cx="1614493" cy="898914"/>
          </a:xfrm>
          <a:prstGeom prst="rect">
            <a:avLst/>
          </a:prstGeom>
          <a:noFill/>
          <a:ln>
            <a:noFill/>
          </a:ln>
        </p:spPr>
      </p:pic>
      <p:pic>
        <p:nvPicPr>
          <p:cNvPr id="14" name="Picture 13" descr="A sign attached to a can&#10;&#10;Description automatically generated">
            <a:extLst>
              <a:ext uri="{FF2B5EF4-FFF2-40B4-BE49-F238E27FC236}">
                <a16:creationId xmlns:a16="http://schemas.microsoft.com/office/drawing/2014/main" id="{139F0E40-6888-7C44-A955-79E33BBFCDBD}"/>
              </a:ext>
            </a:extLst>
          </p:cNvPr>
          <p:cNvPicPr>
            <a:picLocks noChangeAspect="1"/>
          </p:cNvPicPr>
          <p:nvPr/>
        </p:nvPicPr>
        <p:blipFill>
          <a:blip r:embed="rId7"/>
          <a:stretch>
            <a:fillRect/>
          </a:stretch>
        </p:blipFill>
        <p:spPr>
          <a:xfrm>
            <a:off x="5535328" y="0"/>
            <a:ext cx="1196461" cy="1052690"/>
          </a:xfrm>
          <a:prstGeom prst="rect">
            <a:avLst/>
          </a:prstGeom>
        </p:spPr>
      </p:pic>
    </p:spTree>
    <p:extLst>
      <p:ext uri="{BB962C8B-B14F-4D97-AF65-F5344CB8AC3E}">
        <p14:creationId xmlns:p14="http://schemas.microsoft.com/office/powerpoint/2010/main" val="4083373772"/>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3E981-AFFC-F64D-A0CF-AD7F46EC719F}"/>
              </a:ext>
            </a:extLst>
          </p:cNvPr>
          <p:cNvSpPr>
            <a:spLocks noGrp="1"/>
          </p:cNvSpPr>
          <p:nvPr>
            <p:ph type="title"/>
          </p:nvPr>
        </p:nvSpPr>
        <p:spPr/>
        <p:txBody>
          <a:bodyPr/>
          <a:lstStyle/>
          <a:p>
            <a:r>
              <a:rPr lang="en-US" dirty="0"/>
              <a:t>Images</a:t>
            </a:r>
          </a:p>
        </p:txBody>
      </p:sp>
      <p:sp>
        <p:nvSpPr>
          <p:cNvPr id="4" name="Content Placeholder 3">
            <a:extLst>
              <a:ext uri="{FF2B5EF4-FFF2-40B4-BE49-F238E27FC236}">
                <a16:creationId xmlns:a16="http://schemas.microsoft.com/office/drawing/2014/main" id="{0763AD4B-6506-C94E-883B-3A28063E7B0B}"/>
              </a:ext>
            </a:extLst>
          </p:cNvPr>
          <p:cNvSpPr>
            <a:spLocks noGrp="1"/>
          </p:cNvSpPr>
          <p:nvPr>
            <p:ph idx="1"/>
          </p:nvPr>
        </p:nvSpPr>
        <p:spPr>
          <a:xfrm>
            <a:off x="298173" y="1825625"/>
            <a:ext cx="11529391" cy="4165243"/>
          </a:xfrm>
          <a:prstGeom prst="rect">
            <a:avLst/>
          </a:prstGeom>
        </p:spPr>
        <p:txBody>
          <a:bodyPr wrap="square">
            <a:spAutoFit/>
          </a:bodyPr>
          <a:lstStyle/>
          <a:p>
            <a:pPr marL="0" indent="0">
              <a:buNone/>
            </a:pPr>
            <a:r>
              <a:rPr lang="en-US" sz="2000" dirty="0" err="1">
                <a:latin typeface="+mj-lt"/>
              </a:rPr>
              <a:t>Finlan</a:t>
            </a:r>
            <a:r>
              <a:rPr lang="en-US" sz="2000" dirty="0">
                <a:latin typeface="+mj-lt"/>
              </a:rPr>
              <a:t>, J. (2018). </a:t>
            </a:r>
            <a:r>
              <a:rPr lang="en-US" sz="2000" i="1" dirty="0">
                <a:latin typeface="+mj-lt"/>
              </a:rPr>
              <a:t>Women's Six Nationals</a:t>
            </a:r>
            <a:r>
              <a:rPr lang="en-US" sz="2000" dirty="0">
                <a:latin typeface="+mj-lt"/>
              </a:rPr>
              <a:t>. Flo Rugby. https://</a:t>
            </a:r>
            <a:r>
              <a:rPr lang="en-US" sz="2000" dirty="0" err="1">
                <a:latin typeface="+mj-lt"/>
              </a:rPr>
              <a:t>www.florugby.com</a:t>
            </a:r>
            <a:r>
              <a:rPr lang="en-US" sz="2000" dirty="0">
                <a:latin typeface="+mj-lt"/>
              </a:rPr>
              <a:t>/articles/6126204-england-	</a:t>
            </a:r>
            <a:r>
              <a:rPr lang="en-US" sz="2000" dirty="0" err="1">
                <a:latin typeface="+mj-lt"/>
              </a:rPr>
              <a:t>france</a:t>
            </a:r>
            <a:r>
              <a:rPr lang="en-US" sz="2000" dirty="0">
                <a:latin typeface="+mj-lt"/>
              </a:rPr>
              <a:t>-on-</a:t>
            </a:r>
            <a:r>
              <a:rPr lang="en-US" sz="2000" dirty="0" err="1">
                <a:latin typeface="+mj-lt"/>
              </a:rPr>
              <a:t>womens</a:t>
            </a:r>
            <a:r>
              <a:rPr lang="en-US" sz="2000" dirty="0">
                <a:latin typeface="+mj-lt"/>
              </a:rPr>
              <a:t>-six-nations-collision-course.</a:t>
            </a:r>
            <a:endParaRPr lang="en-US" sz="2000" dirty="0">
              <a:solidFill>
                <a:srgbClr val="000000"/>
              </a:solidFill>
              <a:latin typeface="+mj-lt"/>
            </a:endParaRPr>
          </a:p>
          <a:p>
            <a:pPr marL="0" indent="0">
              <a:buNone/>
            </a:pPr>
            <a:r>
              <a:rPr lang="en-US" sz="2000" i="1" dirty="0">
                <a:latin typeface="+mj-lt"/>
              </a:rPr>
              <a:t>The X-Patch, a sensor from X2 Biosystems</a:t>
            </a:r>
            <a:r>
              <a:rPr lang="en-US" sz="2000" dirty="0">
                <a:latin typeface="+mj-lt"/>
              </a:rPr>
              <a:t>. (2013). New York Times. </a:t>
            </a:r>
          </a:p>
          <a:p>
            <a:pPr marL="0" indent="0">
              <a:buNone/>
            </a:pPr>
            <a:r>
              <a:rPr lang="en-US" sz="2000" dirty="0">
                <a:latin typeface="+mj-lt"/>
              </a:rPr>
              <a:t>	https://</a:t>
            </a:r>
            <a:r>
              <a:rPr lang="en-US" sz="2000" dirty="0" err="1">
                <a:latin typeface="+mj-lt"/>
              </a:rPr>
              <a:t>www.nytimes.com</a:t>
            </a:r>
            <a:r>
              <a:rPr lang="en-US" sz="2000" dirty="0">
                <a:latin typeface="+mj-lt"/>
              </a:rPr>
              <a:t>/2013/06/16/business/a-wearable-alert-to-head-injuries-in-</a:t>
            </a:r>
            <a:r>
              <a:rPr lang="en-US" sz="2000" dirty="0" err="1">
                <a:latin typeface="+mj-lt"/>
              </a:rPr>
              <a:t>sports.html</a:t>
            </a:r>
            <a:r>
              <a:rPr lang="en-US" sz="2000" dirty="0">
                <a:latin typeface="+mj-lt"/>
              </a:rPr>
              <a:t>.</a:t>
            </a:r>
          </a:p>
          <a:p>
            <a:pPr marL="0" indent="0">
              <a:buNone/>
            </a:pPr>
            <a:r>
              <a:rPr lang="en-US" sz="2000" i="1" dirty="0">
                <a:latin typeface="+mj-lt"/>
              </a:rPr>
              <a:t>Women's Rugby Super Series</a:t>
            </a:r>
            <a:r>
              <a:rPr lang="en-US" sz="2000" dirty="0">
                <a:latin typeface="+mj-lt"/>
              </a:rPr>
              <a:t>. (2019). World Rugby. https://</a:t>
            </a:r>
            <a:r>
              <a:rPr lang="en-US" sz="2000" dirty="0" err="1">
                <a:latin typeface="+mj-lt"/>
              </a:rPr>
              <a:t>www.world.rugby</a:t>
            </a:r>
            <a:r>
              <a:rPr lang="en-US" sz="2000" dirty="0">
                <a:latin typeface="+mj-lt"/>
              </a:rPr>
              <a:t>/news/407839.</a:t>
            </a:r>
          </a:p>
          <a:p>
            <a:pPr marL="0" indent="0">
              <a:buNone/>
            </a:pPr>
            <a:r>
              <a:rPr lang="en-US" sz="2000" dirty="0">
                <a:latin typeface="+mj-lt"/>
              </a:rPr>
              <a:t>Kemp, B. (2018). </a:t>
            </a:r>
            <a:r>
              <a:rPr lang="en-US" sz="2000" i="1" dirty="0">
                <a:latin typeface="+mj-lt"/>
              </a:rPr>
              <a:t>Dangers of Rugby and Football</a:t>
            </a:r>
            <a:r>
              <a:rPr lang="en-US" sz="2000" dirty="0">
                <a:latin typeface="+mj-lt"/>
              </a:rPr>
              <a:t>. The Sports Geek. 	https://</a:t>
            </a:r>
            <a:r>
              <a:rPr lang="en-US" sz="2000" dirty="0" err="1">
                <a:latin typeface="+mj-lt"/>
              </a:rPr>
              <a:t>www.thesportsgeek.com</a:t>
            </a:r>
            <a:r>
              <a:rPr lang="en-US" sz="2000" dirty="0">
                <a:latin typeface="+mj-lt"/>
              </a:rPr>
              <a:t>/blog/rugby-football-more-dangerous-989/.</a:t>
            </a:r>
          </a:p>
          <a:p>
            <a:pPr marL="0" indent="0">
              <a:buNone/>
            </a:pPr>
            <a:endParaRPr lang="en-US" sz="2000" dirty="0">
              <a:latin typeface="+mj-lt"/>
            </a:endParaRPr>
          </a:p>
          <a:p>
            <a:pPr marL="0" indent="0">
              <a:buNone/>
            </a:pPr>
            <a:endParaRPr lang="en-US" sz="2000" dirty="0">
              <a:latin typeface="+mj-lt"/>
            </a:endParaRPr>
          </a:p>
          <a:p>
            <a:pPr marL="0" indent="0">
              <a:buNone/>
            </a:pPr>
            <a:endParaRPr lang="en-US" sz="2000" dirty="0">
              <a:solidFill>
                <a:srgbClr val="000000"/>
              </a:solidFill>
              <a:latin typeface="+mj-lt"/>
            </a:endParaRPr>
          </a:p>
          <a:p>
            <a:endParaRPr lang="en-US" sz="2000" dirty="0">
              <a:latin typeface="+mj-lt"/>
            </a:endParaRPr>
          </a:p>
        </p:txBody>
      </p:sp>
      <p:pic>
        <p:nvPicPr>
          <p:cNvPr id="6" name="Picture 5" descr="A picture containing drawing&#10;&#10;Description automatically generated">
            <a:extLst>
              <a:ext uri="{FF2B5EF4-FFF2-40B4-BE49-F238E27FC236}">
                <a16:creationId xmlns:a16="http://schemas.microsoft.com/office/drawing/2014/main" id="{4BE1DE9C-69FB-944A-B79C-74E43E764DEE}"/>
              </a:ext>
            </a:extLst>
          </p:cNvPr>
          <p:cNvPicPr>
            <a:picLocks noChangeAspect="1"/>
          </p:cNvPicPr>
          <p:nvPr/>
        </p:nvPicPr>
        <p:blipFill>
          <a:blip r:embed="rId2"/>
          <a:stretch>
            <a:fillRect/>
          </a:stretch>
        </p:blipFill>
        <p:spPr>
          <a:xfrm>
            <a:off x="0" y="0"/>
            <a:ext cx="681037" cy="681037"/>
          </a:xfrm>
          <a:prstGeom prst="rect">
            <a:avLst/>
          </a:prstGeom>
        </p:spPr>
      </p:pic>
    </p:spTree>
    <p:extLst>
      <p:ext uri="{BB962C8B-B14F-4D97-AF65-F5344CB8AC3E}">
        <p14:creationId xmlns:p14="http://schemas.microsoft.com/office/powerpoint/2010/main" val="27671120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01368C-17A5-9145-A5F2-1F35B842AE98}"/>
              </a:ext>
            </a:extLst>
          </p:cNvPr>
          <p:cNvSpPr>
            <a:spLocks noGrp="1"/>
          </p:cNvSpPr>
          <p:nvPr>
            <p:ph type="title"/>
          </p:nvPr>
        </p:nvSpPr>
        <p:spPr>
          <a:xfrm>
            <a:off x="838200" y="18255"/>
            <a:ext cx="10515600" cy="1325563"/>
          </a:xfrm>
        </p:spPr>
        <p:txBody>
          <a:bodyPr/>
          <a:lstStyle/>
          <a:p>
            <a:pPr algn="ctr"/>
            <a:r>
              <a:rPr lang="en-US" dirty="0"/>
              <a:t>What was the </a:t>
            </a:r>
            <a:r>
              <a:rPr lang="en-US" b="1" dirty="0"/>
              <a:t>purpose</a:t>
            </a:r>
            <a:r>
              <a:rPr lang="en-US" dirty="0"/>
              <a:t> of the study?</a:t>
            </a:r>
          </a:p>
        </p:txBody>
      </p:sp>
      <p:sp>
        <p:nvSpPr>
          <p:cNvPr id="3" name="Content Placeholder 2">
            <a:extLst>
              <a:ext uri="{FF2B5EF4-FFF2-40B4-BE49-F238E27FC236}">
                <a16:creationId xmlns:a16="http://schemas.microsoft.com/office/drawing/2014/main" id="{24EDFAB2-CCB9-494A-BB02-BF8233AE1ABE}"/>
              </a:ext>
            </a:extLst>
          </p:cNvPr>
          <p:cNvSpPr>
            <a:spLocks noGrp="1"/>
          </p:cNvSpPr>
          <p:nvPr>
            <p:ph idx="1"/>
          </p:nvPr>
        </p:nvSpPr>
        <p:spPr>
          <a:xfrm>
            <a:off x="838200" y="1825625"/>
            <a:ext cx="10515600" cy="974725"/>
          </a:xfrm>
        </p:spPr>
        <p:txBody>
          <a:bodyPr/>
          <a:lstStyle/>
          <a:p>
            <a:pPr marL="0" indent="0" algn="ctr">
              <a:buNone/>
            </a:pPr>
            <a:r>
              <a:rPr lang="en-US" dirty="0"/>
              <a:t>Quantify magnitude, duration, distribution, and frequencies of head impacts in women’s rugby over the course of one competitive season. </a:t>
            </a:r>
          </a:p>
        </p:txBody>
      </p:sp>
      <p:pic>
        <p:nvPicPr>
          <p:cNvPr id="4" name="Picture 3" descr="A picture containing drawing&#10;&#10;Description automatically generated">
            <a:extLst>
              <a:ext uri="{FF2B5EF4-FFF2-40B4-BE49-F238E27FC236}">
                <a16:creationId xmlns:a16="http://schemas.microsoft.com/office/drawing/2014/main" id="{29EB9A09-23C0-FE4B-A400-AF612649069E}"/>
              </a:ext>
            </a:extLst>
          </p:cNvPr>
          <p:cNvPicPr>
            <a:picLocks noChangeAspect="1"/>
          </p:cNvPicPr>
          <p:nvPr/>
        </p:nvPicPr>
        <p:blipFill>
          <a:blip r:embed="rId3"/>
          <a:stretch>
            <a:fillRect/>
          </a:stretch>
        </p:blipFill>
        <p:spPr>
          <a:xfrm>
            <a:off x="0" y="0"/>
            <a:ext cx="681037" cy="681037"/>
          </a:xfrm>
          <a:prstGeom prst="rect">
            <a:avLst/>
          </a:prstGeom>
        </p:spPr>
      </p:pic>
      <p:pic>
        <p:nvPicPr>
          <p:cNvPr id="7" name="Picture 6" descr="A person on a court&#10;&#10;Description automatically generated">
            <a:extLst>
              <a:ext uri="{FF2B5EF4-FFF2-40B4-BE49-F238E27FC236}">
                <a16:creationId xmlns:a16="http://schemas.microsoft.com/office/drawing/2014/main" id="{D3A4AC49-64A2-1340-897D-C67AAACAD7DD}"/>
              </a:ext>
            </a:extLst>
          </p:cNvPr>
          <p:cNvPicPr>
            <a:picLocks noChangeAspect="1"/>
          </p:cNvPicPr>
          <p:nvPr/>
        </p:nvPicPr>
        <p:blipFill>
          <a:blip r:embed="rId4"/>
          <a:stretch>
            <a:fillRect/>
          </a:stretch>
        </p:blipFill>
        <p:spPr>
          <a:xfrm>
            <a:off x="3467100" y="3052209"/>
            <a:ext cx="5257800" cy="2823923"/>
          </a:xfrm>
          <a:prstGeom prst="rect">
            <a:avLst/>
          </a:prstGeom>
        </p:spPr>
      </p:pic>
      <p:pic>
        <p:nvPicPr>
          <p:cNvPr id="9" name="Picture 8" descr="A close up of a logo&#10;&#10;Description automatically generated">
            <a:extLst>
              <a:ext uri="{FF2B5EF4-FFF2-40B4-BE49-F238E27FC236}">
                <a16:creationId xmlns:a16="http://schemas.microsoft.com/office/drawing/2014/main" id="{CBC1709D-42B9-C34C-9C09-9DCDCF8D68F8}"/>
              </a:ext>
            </a:extLst>
          </p:cNvPr>
          <p:cNvPicPr>
            <a:picLocks noChangeAspect="1"/>
          </p:cNvPicPr>
          <p:nvPr/>
        </p:nvPicPr>
        <p:blipFill>
          <a:blip r:embed="rId5"/>
          <a:stretch>
            <a:fillRect/>
          </a:stretch>
        </p:blipFill>
        <p:spPr>
          <a:xfrm>
            <a:off x="3635323" y="1343818"/>
            <a:ext cx="4921354" cy="4869659"/>
          </a:xfrm>
          <a:prstGeom prst="rect">
            <a:avLst/>
          </a:prstGeom>
        </p:spPr>
      </p:pic>
    </p:spTree>
    <p:extLst>
      <p:ext uri="{BB962C8B-B14F-4D97-AF65-F5344CB8AC3E}">
        <p14:creationId xmlns:p14="http://schemas.microsoft.com/office/powerpoint/2010/main" val="2568895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9"/>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5E13C-FBB2-C34C-9ADD-32AEB3A585F8}"/>
              </a:ext>
            </a:extLst>
          </p:cNvPr>
          <p:cNvSpPr>
            <a:spLocks noGrp="1"/>
          </p:cNvSpPr>
          <p:nvPr>
            <p:ph type="title"/>
          </p:nvPr>
        </p:nvSpPr>
        <p:spPr>
          <a:xfrm>
            <a:off x="838200" y="0"/>
            <a:ext cx="10515600" cy="1325563"/>
          </a:xfrm>
        </p:spPr>
        <p:txBody>
          <a:bodyPr/>
          <a:lstStyle/>
          <a:p>
            <a:pPr algn="ctr"/>
            <a:r>
              <a:rPr lang="en-US" b="1" dirty="0"/>
              <a:t>Methods</a:t>
            </a:r>
            <a:r>
              <a:rPr lang="en-US" dirty="0"/>
              <a:t>: How was the study organized?</a:t>
            </a:r>
          </a:p>
        </p:txBody>
      </p:sp>
      <p:pic>
        <p:nvPicPr>
          <p:cNvPr id="11" name="Picture 10" descr="A person with purple hair&#10;&#10;Description automatically generated">
            <a:extLst>
              <a:ext uri="{FF2B5EF4-FFF2-40B4-BE49-F238E27FC236}">
                <a16:creationId xmlns:a16="http://schemas.microsoft.com/office/drawing/2014/main" id="{8C7523B1-0005-084D-85DA-AD6C85CAB3FD}"/>
              </a:ext>
            </a:extLst>
          </p:cNvPr>
          <p:cNvPicPr>
            <a:picLocks noChangeAspect="1"/>
          </p:cNvPicPr>
          <p:nvPr/>
        </p:nvPicPr>
        <p:blipFill rotWithShape="1">
          <a:blip r:embed="rId3"/>
          <a:srcRect r="4390"/>
          <a:stretch/>
        </p:blipFill>
        <p:spPr>
          <a:xfrm>
            <a:off x="838200" y="1464043"/>
            <a:ext cx="3619500" cy="3634576"/>
          </a:xfrm>
          <a:prstGeom prst="rect">
            <a:avLst/>
          </a:prstGeom>
        </p:spPr>
      </p:pic>
      <p:sp>
        <p:nvSpPr>
          <p:cNvPr id="17" name="TextBox 16">
            <a:extLst>
              <a:ext uri="{FF2B5EF4-FFF2-40B4-BE49-F238E27FC236}">
                <a16:creationId xmlns:a16="http://schemas.microsoft.com/office/drawing/2014/main" id="{8CA02103-81A6-3C48-A43E-750E586B08AC}"/>
              </a:ext>
            </a:extLst>
          </p:cNvPr>
          <p:cNvSpPr txBox="1"/>
          <p:nvPr/>
        </p:nvSpPr>
        <p:spPr>
          <a:xfrm>
            <a:off x="6096000" y="2613392"/>
            <a:ext cx="5472112" cy="1246495"/>
          </a:xfrm>
          <a:prstGeom prst="rect">
            <a:avLst/>
          </a:prstGeom>
          <a:noFill/>
        </p:spPr>
        <p:txBody>
          <a:bodyPr wrap="square" rtlCol="0">
            <a:spAutoFit/>
          </a:bodyPr>
          <a:lstStyle/>
          <a:p>
            <a:pPr marL="342900" indent="-342900">
              <a:buFont typeface="Arial" panose="020B0604020202020204" pitchFamily="34" charset="0"/>
              <a:buChar char="•"/>
            </a:pPr>
            <a:r>
              <a:rPr lang="en-US" sz="2500" dirty="0"/>
              <a:t>Prospective cohort study</a:t>
            </a:r>
          </a:p>
          <a:p>
            <a:pPr marL="342900" indent="-342900">
              <a:buFont typeface="Arial" panose="020B0604020202020204" pitchFamily="34" charset="0"/>
              <a:buChar char="•"/>
            </a:pPr>
            <a:r>
              <a:rPr lang="en-US" sz="2500" dirty="0"/>
              <a:t>21 players in 9 tournaments</a:t>
            </a:r>
          </a:p>
          <a:p>
            <a:pPr marL="342900" indent="-342900">
              <a:buFont typeface="Arial" panose="020B0604020202020204" pitchFamily="34" charset="0"/>
              <a:buChar char="•"/>
            </a:pPr>
            <a:r>
              <a:rPr lang="en-US" sz="2500" dirty="0"/>
              <a:t>Adhesive patch behind the ear</a:t>
            </a:r>
          </a:p>
        </p:txBody>
      </p:sp>
      <p:pic>
        <p:nvPicPr>
          <p:cNvPr id="18" name="Picture 17" descr="A picture containing drawing&#10;&#10;Description automatically generated">
            <a:extLst>
              <a:ext uri="{FF2B5EF4-FFF2-40B4-BE49-F238E27FC236}">
                <a16:creationId xmlns:a16="http://schemas.microsoft.com/office/drawing/2014/main" id="{A298EC36-2B1E-D041-9399-B53479CF0D8F}"/>
              </a:ext>
            </a:extLst>
          </p:cNvPr>
          <p:cNvPicPr>
            <a:picLocks noChangeAspect="1"/>
          </p:cNvPicPr>
          <p:nvPr/>
        </p:nvPicPr>
        <p:blipFill>
          <a:blip r:embed="rId4"/>
          <a:stretch>
            <a:fillRect/>
          </a:stretch>
        </p:blipFill>
        <p:spPr>
          <a:xfrm>
            <a:off x="0" y="0"/>
            <a:ext cx="681037" cy="681037"/>
          </a:xfrm>
          <a:prstGeom prst="rect">
            <a:avLst/>
          </a:prstGeom>
        </p:spPr>
      </p:pic>
      <p:pic>
        <p:nvPicPr>
          <p:cNvPr id="19" name="Picture 18" descr="A picture containing plate, drawing&#10;&#10;Description automatically generated">
            <a:extLst>
              <a:ext uri="{FF2B5EF4-FFF2-40B4-BE49-F238E27FC236}">
                <a16:creationId xmlns:a16="http://schemas.microsoft.com/office/drawing/2014/main" id="{F804FAAC-FCBA-6740-8830-4069D53294A0}"/>
              </a:ext>
            </a:extLst>
          </p:cNvPr>
          <p:cNvPicPr>
            <a:picLocks noChangeAspect="1"/>
          </p:cNvPicPr>
          <p:nvPr/>
        </p:nvPicPr>
        <p:blipFill>
          <a:blip r:embed="rId5"/>
          <a:stretch>
            <a:fillRect/>
          </a:stretch>
        </p:blipFill>
        <p:spPr>
          <a:xfrm>
            <a:off x="3574944" y="4383088"/>
            <a:ext cx="2521056" cy="1752340"/>
          </a:xfrm>
          <a:prstGeom prst="rect">
            <a:avLst/>
          </a:prstGeom>
        </p:spPr>
      </p:pic>
    </p:spTree>
    <p:extLst>
      <p:ext uri="{BB962C8B-B14F-4D97-AF65-F5344CB8AC3E}">
        <p14:creationId xmlns:p14="http://schemas.microsoft.com/office/powerpoint/2010/main" val="32940280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760B09-97CB-B345-9689-C14B5D391911}"/>
              </a:ext>
            </a:extLst>
          </p:cNvPr>
          <p:cNvSpPr>
            <a:spLocks noGrp="1"/>
          </p:cNvSpPr>
          <p:nvPr>
            <p:ph type="title"/>
          </p:nvPr>
        </p:nvSpPr>
        <p:spPr>
          <a:xfrm>
            <a:off x="838200" y="0"/>
            <a:ext cx="10515600" cy="1325563"/>
          </a:xfrm>
        </p:spPr>
        <p:txBody>
          <a:bodyPr/>
          <a:lstStyle/>
          <a:p>
            <a:pPr algn="ctr"/>
            <a:r>
              <a:rPr lang="en-US" b="1" dirty="0"/>
              <a:t>Methods</a:t>
            </a:r>
            <a:r>
              <a:rPr lang="en-US" dirty="0"/>
              <a:t>: How was the study organized?</a:t>
            </a:r>
          </a:p>
        </p:txBody>
      </p:sp>
      <p:pic>
        <p:nvPicPr>
          <p:cNvPr id="6" name="Picture 5" descr="A close up of a map&#10;&#10;Description automatically generated">
            <a:extLst>
              <a:ext uri="{FF2B5EF4-FFF2-40B4-BE49-F238E27FC236}">
                <a16:creationId xmlns:a16="http://schemas.microsoft.com/office/drawing/2014/main" id="{FC0CDC9F-714B-5C4B-BA55-98DFFA932F2C}"/>
              </a:ext>
            </a:extLst>
          </p:cNvPr>
          <p:cNvPicPr>
            <a:picLocks noChangeAspect="1"/>
          </p:cNvPicPr>
          <p:nvPr/>
        </p:nvPicPr>
        <p:blipFill rotWithShape="1">
          <a:blip r:embed="rId3"/>
          <a:srcRect b="50032"/>
          <a:stretch/>
        </p:blipFill>
        <p:spPr>
          <a:xfrm>
            <a:off x="5033638" y="1199180"/>
            <a:ext cx="7028188" cy="2583799"/>
          </a:xfrm>
          <a:prstGeom prst="rect">
            <a:avLst/>
          </a:prstGeom>
        </p:spPr>
      </p:pic>
      <p:pic>
        <p:nvPicPr>
          <p:cNvPr id="7" name="Picture 6" descr="A close up of a map&#10;&#10;Description automatically generated">
            <a:extLst>
              <a:ext uri="{FF2B5EF4-FFF2-40B4-BE49-F238E27FC236}">
                <a16:creationId xmlns:a16="http://schemas.microsoft.com/office/drawing/2014/main" id="{2F3F216B-D151-E34B-86C0-F5FCC93AA9BA}"/>
              </a:ext>
            </a:extLst>
          </p:cNvPr>
          <p:cNvPicPr>
            <a:picLocks noChangeAspect="1"/>
          </p:cNvPicPr>
          <p:nvPr/>
        </p:nvPicPr>
        <p:blipFill rotWithShape="1">
          <a:blip r:embed="rId3"/>
          <a:srcRect t="50000"/>
          <a:stretch/>
        </p:blipFill>
        <p:spPr>
          <a:xfrm>
            <a:off x="5033638" y="4022881"/>
            <a:ext cx="7028188" cy="2585473"/>
          </a:xfrm>
          <a:prstGeom prst="rect">
            <a:avLst/>
          </a:prstGeom>
        </p:spPr>
      </p:pic>
      <p:sp>
        <p:nvSpPr>
          <p:cNvPr id="8" name="Content Placeholder 2">
            <a:extLst>
              <a:ext uri="{FF2B5EF4-FFF2-40B4-BE49-F238E27FC236}">
                <a16:creationId xmlns:a16="http://schemas.microsoft.com/office/drawing/2014/main" id="{B4D8745C-D27F-D049-B308-EA4E24B34209}"/>
              </a:ext>
            </a:extLst>
          </p:cNvPr>
          <p:cNvSpPr txBox="1">
            <a:spLocks/>
          </p:cNvSpPr>
          <p:nvPr/>
        </p:nvSpPr>
        <p:spPr>
          <a:xfrm>
            <a:off x="257176" y="2626035"/>
            <a:ext cx="4086224" cy="44907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500" dirty="0"/>
              <a:t>Peak Linear Acceleration </a:t>
            </a:r>
            <a:r>
              <a:rPr lang="en-US" sz="1500" dirty="0"/>
              <a:t>(g)</a:t>
            </a:r>
          </a:p>
        </p:txBody>
      </p:sp>
      <p:sp>
        <p:nvSpPr>
          <p:cNvPr id="9" name="Content Placeholder 2">
            <a:extLst>
              <a:ext uri="{FF2B5EF4-FFF2-40B4-BE49-F238E27FC236}">
                <a16:creationId xmlns:a16="http://schemas.microsoft.com/office/drawing/2014/main" id="{01795672-2FED-A64C-B06F-EF6269E8A82E}"/>
              </a:ext>
            </a:extLst>
          </p:cNvPr>
          <p:cNvSpPr txBox="1">
            <a:spLocks/>
          </p:cNvSpPr>
          <p:nvPr/>
        </p:nvSpPr>
        <p:spPr>
          <a:xfrm>
            <a:off x="257176" y="2977876"/>
            <a:ext cx="5409407" cy="44907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500" dirty="0"/>
              <a:t>Peak Rotational Acceleration </a:t>
            </a:r>
            <a:r>
              <a:rPr lang="en-US" sz="1500" dirty="0"/>
              <a:t>(rad/s</a:t>
            </a:r>
            <a:r>
              <a:rPr lang="en-US" sz="1500" baseline="30000" dirty="0"/>
              <a:t>2</a:t>
            </a:r>
            <a:r>
              <a:rPr lang="en-US" sz="1500" dirty="0"/>
              <a:t>)</a:t>
            </a:r>
          </a:p>
        </p:txBody>
      </p:sp>
      <p:sp>
        <p:nvSpPr>
          <p:cNvPr id="10" name="Content Placeholder 2">
            <a:extLst>
              <a:ext uri="{FF2B5EF4-FFF2-40B4-BE49-F238E27FC236}">
                <a16:creationId xmlns:a16="http://schemas.microsoft.com/office/drawing/2014/main" id="{BB6172CB-7983-1D47-9782-A657728B5BF5}"/>
              </a:ext>
            </a:extLst>
          </p:cNvPr>
          <p:cNvSpPr txBox="1">
            <a:spLocks/>
          </p:cNvSpPr>
          <p:nvPr/>
        </p:nvSpPr>
        <p:spPr>
          <a:xfrm>
            <a:off x="264318" y="3357480"/>
            <a:ext cx="4086224" cy="42207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500" dirty="0"/>
              <a:t>Duration </a:t>
            </a:r>
            <a:r>
              <a:rPr lang="en-US" sz="1500" dirty="0"/>
              <a:t>(</a:t>
            </a:r>
            <a:r>
              <a:rPr lang="en-US" sz="1500" dirty="0" err="1"/>
              <a:t>ms</a:t>
            </a:r>
            <a:r>
              <a:rPr lang="en-US" sz="1500" dirty="0"/>
              <a:t>) </a:t>
            </a:r>
          </a:p>
        </p:txBody>
      </p:sp>
      <p:sp>
        <p:nvSpPr>
          <p:cNvPr id="11" name="Content Placeholder 2">
            <a:extLst>
              <a:ext uri="{FF2B5EF4-FFF2-40B4-BE49-F238E27FC236}">
                <a16:creationId xmlns:a16="http://schemas.microsoft.com/office/drawing/2014/main" id="{97B141EA-7B06-2646-878E-69D76D30A0D5}"/>
              </a:ext>
            </a:extLst>
          </p:cNvPr>
          <p:cNvSpPr txBox="1">
            <a:spLocks/>
          </p:cNvSpPr>
          <p:nvPr/>
        </p:nvSpPr>
        <p:spPr>
          <a:xfrm>
            <a:off x="130173" y="4479094"/>
            <a:ext cx="5409407" cy="44907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endParaRPr lang="en-US" sz="2500" dirty="0"/>
          </a:p>
        </p:txBody>
      </p:sp>
      <p:sp>
        <p:nvSpPr>
          <p:cNvPr id="13" name="Content Placeholder 2">
            <a:extLst>
              <a:ext uri="{FF2B5EF4-FFF2-40B4-BE49-F238E27FC236}">
                <a16:creationId xmlns:a16="http://schemas.microsoft.com/office/drawing/2014/main" id="{42FDECFD-A758-0D48-B42C-4B2446E13086}"/>
              </a:ext>
            </a:extLst>
          </p:cNvPr>
          <p:cNvSpPr txBox="1">
            <a:spLocks/>
          </p:cNvSpPr>
          <p:nvPr/>
        </p:nvSpPr>
        <p:spPr>
          <a:xfrm>
            <a:off x="264318" y="3714182"/>
            <a:ext cx="2441577" cy="54994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500" dirty="0"/>
              <a:t>Frequency</a:t>
            </a:r>
          </a:p>
        </p:txBody>
      </p:sp>
      <p:sp>
        <p:nvSpPr>
          <p:cNvPr id="14" name="Content Placeholder 2">
            <a:extLst>
              <a:ext uri="{FF2B5EF4-FFF2-40B4-BE49-F238E27FC236}">
                <a16:creationId xmlns:a16="http://schemas.microsoft.com/office/drawing/2014/main" id="{D2D7F261-BAAF-1440-8CBB-849EDD8B091F}"/>
              </a:ext>
            </a:extLst>
          </p:cNvPr>
          <p:cNvSpPr txBox="1">
            <a:spLocks/>
          </p:cNvSpPr>
          <p:nvPr/>
        </p:nvSpPr>
        <p:spPr>
          <a:xfrm>
            <a:off x="0" y="4080507"/>
            <a:ext cx="4811324" cy="54994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sz="2100" dirty="0"/>
              <a:t>By position, group, and match </a:t>
            </a:r>
          </a:p>
        </p:txBody>
      </p:sp>
      <p:pic>
        <p:nvPicPr>
          <p:cNvPr id="19" name="Picture 18" descr="A picture containing drawing&#10;&#10;Description automatically generated">
            <a:extLst>
              <a:ext uri="{FF2B5EF4-FFF2-40B4-BE49-F238E27FC236}">
                <a16:creationId xmlns:a16="http://schemas.microsoft.com/office/drawing/2014/main" id="{C9829C89-492B-E044-8B10-AE571023B7B2}"/>
              </a:ext>
            </a:extLst>
          </p:cNvPr>
          <p:cNvPicPr>
            <a:picLocks noChangeAspect="1"/>
          </p:cNvPicPr>
          <p:nvPr/>
        </p:nvPicPr>
        <p:blipFill>
          <a:blip r:embed="rId4"/>
          <a:stretch>
            <a:fillRect/>
          </a:stretch>
        </p:blipFill>
        <p:spPr>
          <a:xfrm>
            <a:off x="0" y="0"/>
            <a:ext cx="681037" cy="681037"/>
          </a:xfrm>
          <a:prstGeom prst="rect">
            <a:avLst/>
          </a:prstGeom>
        </p:spPr>
      </p:pic>
      <p:sp>
        <p:nvSpPr>
          <p:cNvPr id="4" name="Down Arrow 3">
            <a:extLst>
              <a:ext uri="{FF2B5EF4-FFF2-40B4-BE49-F238E27FC236}">
                <a16:creationId xmlns:a16="http://schemas.microsoft.com/office/drawing/2014/main" id="{24695944-36CA-2A41-9104-8440FB0451A1}"/>
              </a:ext>
            </a:extLst>
          </p:cNvPr>
          <p:cNvSpPr/>
          <p:nvPr/>
        </p:nvSpPr>
        <p:spPr>
          <a:xfrm>
            <a:off x="6096000" y="959278"/>
            <a:ext cx="210207" cy="300546"/>
          </a:xfrm>
          <a:prstGeom prst="downArrow">
            <a:avLst/>
          </a:prstGeom>
          <a:solidFill>
            <a:schemeClr val="accent2"/>
          </a:solidFill>
          <a:ln>
            <a:solidFill>
              <a:schemeClr val="accent2"/>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63463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3" grpId="0"/>
      <p:bldP spid="14" grpId="0"/>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90381-88A0-8643-B0D2-27E173F9C3D9}"/>
              </a:ext>
            </a:extLst>
          </p:cNvPr>
          <p:cNvSpPr>
            <a:spLocks noGrp="1"/>
          </p:cNvSpPr>
          <p:nvPr>
            <p:ph type="title"/>
          </p:nvPr>
        </p:nvSpPr>
        <p:spPr>
          <a:xfrm>
            <a:off x="838200" y="18255"/>
            <a:ext cx="10515600" cy="1325563"/>
          </a:xfrm>
        </p:spPr>
        <p:txBody>
          <a:bodyPr/>
          <a:lstStyle/>
          <a:p>
            <a:pPr algn="ctr"/>
            <a:r>
              <a:rPr lang="en-US"/>
              <a:t>Overall</a:t>
            </a:r>
            <a:r>
              <a:rPr lang="en-US" b="1"/>
              <a:t> Results</a:t>
            </a:r>
            <a:endParaRPr lang="en-US" b="1" dirty="0"/>
          </a:p>
        </p:txBody>
      </p:sp>
      <p:sp>
        <p:nvSpPr>
          <p:cNvPr id="3" name="Content Placeholder 2">
            <a:extLst>
              <a:ext uri="{FF2B5EF4-FFF2-40B4-BE49-F238E27FC236}">
                <a16:creationId xmlns:a16="http://schemas.microsoft.com/office/drawing/2014/main" id="{13F47897-E113-C741-A2A2-2D3B5FDDC035}"/>
              </a:ext>
            </a:extLst>
          </p:cNvPr>
          <p:cNvSpPr>
            <a:spLocks noGrp="1"/>
          </p:cNvSpPr>
          <p:nvPr>
            <p:ph idx="1"/>
          </p:nvPr>
        </p:nvSpPr>
        <p:spPr>
          <a:xfrm>
            <a:off x="681037" y="4601538"/>
            <a:ext cx="4196581" cy="1234856"/>
          </a:xfrm>
        </p:spPr>
        <p:txBody>
          <a:bodyPr>
            <a:normAutofit/>
          </a:bodyPr>
          <a:lstStyle/>
          <a:p>
            <a:pPr fontAlgn="ctr"/>
            <a:r>
              <a:rPr lang="en-US" dirty="0"/>
              <a:t>Second half</a:t>
            </a:r>
          </a:p>
          <a:p>
            <a:pPr fontAlgn="ctr"/>
            <a:r>
              <a:rPr lang="en-US" dirty="0"/>
              <a:t>Side of the head (n = 791)</a:t>
            </a:r>
          </a:p>
        </p:txBody>
      </p:sp>
      <p:pic>
        <p:nvPicPr>
          <p:cNvPr id="7" name="Picture 6" descr="A rugby player on a field playing football&#10;&#10;Description automatically generated">
            <a:extLst>
              <a:ext uri="{FF2B5EF4-FFF2-40B4-BE49-F238E27FC236}">
                <a16:creationId xmlns:a16="http://schemas.microsoft.com/office/drawing/2014/main" id="{0B922807-ACBC-8A44-8B31-1F75B4BE0466}"/>
              </a:ext>
            </a:extLst>
          </p:cNvPr>
          <p:cNvPicPr>
            <a:picLocks noChangeAspect="1"/>
          </p:cNvPicPr>
          <p:nvPr/>
        </p:nvPicPr>
        <p:blipFill rotWithShape="1">
          <a:blip r:embed="rId3"/>
          <a:srcRect r="20861"/>
          <a:stretch/>
        </p:blipFill>
        <p:spPr>
          <a:xfrm>
            <a:off x="5501390" y="1644978"/>
            <a:ext cx="6256268" cy="4462021"/>
          </a:xfrm>
          <a:prstGeom prst="rect">
            <a:avLst/>
          </a:prstGeom>
        </p:spPr>
      </p:pic>
      <p:pic>
        <p:nvPicPr>
          <p:cNvPr id="8" name="Picture 7" descr="A picture containing drawing&#10;&#10;Description automatically generated">
            <a:extLst>
              <a:ext uri="{FF2B5EF4-FFF2-40B4-BE49-F238E27FC236}">
                <a16:creationId xmlns:a16="http://schemas.microsoft.com/office/drawing/2014/main" id="{0B44F99D-F3E0-B649-91A3-5C5B6BBAC7BB}"/>
              </a:ext>
            </a:extLst>
          </p:cNvPr>
          <p:cNvPicPr>
            <a:picLocks noChangeAspect="1"/>
          </p:cNvPicPr>
          <p:nvPr/>
        </p:nvPicPr>
        <p:blipFill>
          <a:blip r:embed="rId4"/>
          <a:stretch>
            <a:fillRect/>
          </a:stretch>
        </p:blipFill>
        <p:spPr>
          <a:xfrm>
            <a:off x="0" y="0"/>
            <a:ext cx="681037" cy="681037"/>
          </a:xfrm>
          <a:prstGeom prst="rect">
            <a:avLst/>
          </a:prstGeom>
        </p:spPr>
      </p:pic>
      <p:sp>
        <p:nvSpPr>
          <p:cNvPr id="9" name="Content Placeholder 2">
            <a:extLst>
              <a:ext uri="{FF2B5EF4-FFF2-40B4-BE49-F238E27FC236}">
                <a16:creationId xmlns:a16="http://schemas.microsoft.com/office/drawing/2014/main" id="{E876750D-8D69-974C-A075-7730E9C8659E}"/>
              </a:ext>
            </a:extLst>
          </p:cNvPr>
          <p:cNvSpPr txBox="1">
            <a:spLocks/>
          </p:cNvSpPr>
          <p:nvPr/>
        </p:nvSpPr>
        <p:spPr>
          <a:xfrm>
            <a:off x="681037" y="2068024"/>
            <a:ext cx="4437174" cy="176395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ctr"/>
            <a:r>
              <a:rPr lang="en-US" dirty="0"/>
              <a:t>1659 total impacts</a:t>
            </a:r>
          </a:p>
          <a:p>
            <a:pPr fontAlgn="ctr"/>
            <a:r>
              <a:rPr lang="en-US" dirty="0"/>
              <a:t>Linear Acceleration</a:t>
            </a:r>
          </a:p>
          <a:p>
            <a:pPr fontAlgn="ctr"/>
            <a:r>
              <a:rPr lang="en-US" dirty="0"/>
              <a:t>Rotational Acceleration</a:t>
            </a:r>
          </a:p>
        </p:txBody>
      </p:sp>
      <p:sp>
        <p:nvSpPr>
          <p:cNvPr id="5" name="TextBox 4">
            <a:extLst>
              <a:ext uri="{FF2B5EF4-FFF2-40B4-BE49-F238E27FC236}">
                <a16:creationId xmlns:a16="http://schemas.microsoft.com/office/drawing/2014/main" id="{5A198D8D-097D-B24A-81AE-59396F0A9FBF}"/>
              </a:ext>
            </a:extLst>
          </p:cNvPr>
          <p:cNvSpPr txBox="1"/>
          <p:nvPr/>
        </p:nvSpPr>
        <p:spPr>
          <a:xfrm>
            <a:off x="434342" y="4068213"/>
            <a:ext cx="2973058" cy="523220"/>
          </a:xfrm>
          <a:prstGeom prst="rect">
            <a:avLst/>
          </a:prstGeom>
          <a:noFill/>
        </p:spPr>
        <p:txBody>
          <a:bodyPr wrap="none" rtlCol="0">
            <a:spAutoFit/>
          </a:bodyPr>
          <a:lstStyle/>
          <a:p>
            <a:r>
              <a:rPr lang="en-US" sz="2800" b="1" dirty="0"/>
              <a:t>Where and When?</a:t>
            </a:r>
          </a:p>
        </p:txBody>
      </p:sp>
    </p:spTree>
    <p:extLst>
      <p:ext uri="{BB962C8B-B14F-4D97-AF65-F5344CB8AC3E}">
        <p14:creationId xmlns:p14="http://schemas.microsoft.com/office/powerpoint/2010/main" val="692004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186A1-EDDD-FA4F-B50D-AF09C7C8E21A}"/>
              </a:ext>
            </a:extLst>
          </p:cNvPr>
          <p:cNvSpPr>
            <a:spLocks noGrp="1"/>
          </p:cNvSpPr>
          <p:nvPr>
            <p:ph type="title"/>
          </p:nvPr>
        </p:nvSpPr>
        <p:spPr>
          <a:xfrm>
            <a:off x="838200" y="18255"/>
            <a:ext cx="10515600" cy="1325563"/>
          </a:xfrm>
        </p:spPr>
        <p:txBody>
          <a:bodyPr/>
          <a:lstStyle/>
          <a:p>
            <a:pPr algn="ctr"/>
            <a:r>
              <a:rPr lang="en-US" b="1" dirty="0"/>
              <a:t>Results </a:t>
            </a:r>
            <a:r>
              <a:rPr lang="en-US" dirty="0"/>
              <a:t>by Position</a:t>
            </a:r>
          </a:p>
        </p:txBody>
      </p:sp>
      <p:pic>
        <p:nvPicPr>
          <p:cNvPr id="4" name="Picture 3" descr="A picture containing drawing&#10;&#10;Description automatically generated">
            <a:extLst>
              <a:ext uri="{FF2B5EF4-FFF2-40B4-BE49-F238E27FC236}">
                <a16:creationId xmlns:a16="http://schemas.microsoft.com/office/drawing/2014/main" id="{CA2CA6B1-BDE5-F048-AC5B-523A09E51EAA}"/>
              </a:ext>
            </a:extLst>
          </p:cNvPr>
          <p:cNvPicPr>
            <a:picLocks noChangeAspect="1"/>
          </p:cNvPicPr>
          <p:nvPr/>
        </p:nvPicPr>
        <p:blipFill>
          <a:blip r:embed="rId3"/>
          <a:stretch>
            <a:fillRect/>
          </a:stretch>
        </p:blipFill>
        <p:spPr>
          <a:xfrm>
            <a:off x="0" y="0"/>
            <a:ext cx="681037" cy="681037"/>
          </a:xfrm>
          <a:prstGeom prst="rect">
            <a:avLst/>
          </a:prstGeom>
        </p:spPr>
      </p:pic>
      <p:sp>
        <p:nvSpPr>
          <p:cNvPr id="5" name="TextBox 4">
            <a:extLst>
              <a:ext uri="{FF2B5EF4-FFF2-40B4-BE49-F238E27FC236}">
                <a16:creationId xmlns:a16="http://schemas.microsoft.com/office/drawing/2014/main" id="{C6B3B41F-CE2C-1C44-80B2-E6ED74A2ABBF}"/>
              </a:ext>
            </a:extLst>
          </p:cNvPr>
          <p:cNvSpPr txBox="1"/>
          <p:nvPr/>
        </p:nvSpPr>
        <p:spPr>
          <a:xfrm>
            <a:off x="681037" y="1485185"/>
            <a:ext cx="5414963" cy="1246495"/>
          </a:xfrm>
          <a:prstGeom prst="rect">
            <a:avLst/>
          </a:prstGeom>
          <a:noFill/>
        </p:spPr>
        <p:txBody>
          <a:bodyPr wrap="square" rtlCol="0">
            <a:spAutoFit/>
          </a:bodyPr>
          <a:lstStyle/>
          <a:p>
            <a:r>
              <a:rPr lang="en-US" sz="2500" u="sng" dirty="0"/>
              <a:t>Forwards</a:t>
            </a:r>
            <a:r>
              <a:rPr lang="en-US" sz="2500" dirty="0"/>
              <a:t>:</a:t>
            </a:r>
          </a:p>
          <a:p>
            <a:pPr marL="285750" indent="-285750">
              <a:buFont typeface="Arial" panose="020B0604020202020204" pitchFamily="34" charset="0"/>
              <a:buChar char="•"/>
            </a:pPr>
            <a:r>
              <a:rPr lang="en-US" sz="2500" dirty="0"/>
              <a:t>More impacts*</a:t>
            </a:r>
          </a:p>
          <a:p>
            <a:pPr marL="285750" indent="-285750">
              <a:buFont typeface="Arial" panose="020B0604020202020204" pitchFamily="34" charset="0"/>
              <a:buChar char="•"/>
            </a:pPr>
            <a:r>
              <a:rPr lang="en-US" sz="2500" dirty="0"/>
              <a:t>Higher impact duration</a:t>
            </a:r>
          </a:p>
        </p:txBody>
      </p:sp>
      <p:sp>
        <p:nvSpPr>
          <p:cNvPr id="6" name="TextBox 5">
            <a:extLst>
              <a:ext uri="{FF2B5EF4-FFF2-40B4-BE49-F238E27FC236}">
                <a16:creationId xmlns:a16="http://schemas.microsoft.com/office/drawing/2014/main" id="{4B1D2590-0621-F44A-B8A5-07EBAAA774C0}"/>
              </a:ext>
            </a:extLst>
          </p:cNvPr>
          <p:cNvSpPr txBox="1"/>
          <p:nvPr/>
        </p:nvSpPr>
        <p:spPr>
          <a:xfrm>
            <a:off x="6367463" y="1485184"/>
            <a:ext cx="5476874" cy="1246495"/>
          </a:xfrm>
          <a:prstGeom prst="rect">
            <a:avLst/>
          </a:prstGeom>
          <a:noFill/>
        </p:spPr>
        <p:txBody>
          <a:bodyPr wrap="square" rtlCol="0">
            <a:spAutoFit/>
          </a:bodyPr>
          <a:lstStyle/>
          <a:p>
            <a:r>
              <a:rPr lang="en-US" sz="2500" u="sng" dirty="0"/>
              <a:t>Backs</a:t>
            </a:r>
            <a:r>
              <a:rPr lang="en-US" sz="2500" dirty="0"/>
              <a:t>:</a:t>
            </a:r>
          </a:p>
          <a:p>
            <a:pPr marL="285750" indent="-285750">
              <a:buFont typeface="Arial" panose="020B0604020202020204" pitchFamily="34" charset="0"/>
              <a:buChar char="•"/>
            </a:pPr>
            <a:r>
              <a:rPr lang="en-US" sz="2500" dirty="0"/>
              <a:t>Higher peak linear accelerations*</a:t>
            </a:r>
          </a:p>
          <a:p>
            <a:pPr marL="285750" indent="-285750">
              <a:buFont typeface="Arial" panose="020B0604020202020204" pitchFamily="34" charset="0"/>
              <a:buChar char="•"/>
            </a:pPr>
            <a:r>
              <a:rPr lang="en-US" sz="2500" dirty="0"/>
              <a:t>Higher peak rotational accelerations* </a:t>
            </a:r>
          </a:p>
        </p:txBody>
      </p:sp>
      <p:pic>
        <p:nvPicPr>
          <p:cNvPr id="10" name="Picture 9" descr="A screenshot of a cell phone&#10;&#10;Description automatically generated">
            <a:extLst>
              <a:ext uri="{FF2B5EF4-FFF2-40B4-BE49-F238E27FC236}">
                <a16:creationId xmlns:a16="http://schemas.microsoft.com/office/drawing/2014/main" id="{D542E17B-4CDA-2D42-87F8-0E4409948169}"/>
              </a:ext>
            </a:extLst>
          </p:cNvPr>
          <p:cNvPicPr>
            <a:picLocks noChangeAspect="1"/>
          </p:cNvPicPr>
          <p:nvPr/>
        </p:nvPicPr>
        <p:blipFill rotWithShape="1">
          <a:blip r:embed="rId4"/>
          <a:srcRect b="39576"/>
          <a:stretch/>
        </p:blipFill>
        <p:spPr>
          <a:xfrm>
            <a:off x="0" y="3287385"/>
            <a:ext cx="12192000" cy="2904202"/>
          </a:xfrm>
          <a:prstGeom prst="rect">
            <a:avLst/>
          </a:prstGeom>
        </p:spPr>
      </p:pic>
      <p:sp>
        <p:nvSpPr>
          <p:cNvPr id="11" name="Donut 10">
            <a:extLst>
              <a:ext uri="{FF2B5EF4-FFF2-40B4-BE49-F238E27FC236}">
                <a16:creationId xmlns:a16="http://schemas.microsoft.com/office/drawing/2014/main" id="{5CB7F06F-AB8D-D141-AF85-8A76E921F3CA}"/>
              </a:ext>
            </a:extLst>
          </p:cNvPr>
          <p:cNvSpPr/>
          <p:nvPr/>
        </p:nvSpPr>
        <p:spPr>
          <a:xfrm>
            <a:off x="878491" y="4925226"/>
            <a:ext cx="819150" cy="283558"/>
          </a:xfrm>
          <a:prstGeom prst="donut">
            <a:avLst>
              <a:gd name="adj" fmla="val 5589"/>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Donut 12">
            <a:extLst>
              <a:ext uri="{FF2B5EF4-FFF2-40B4-BE49-F238E27FC236}">
                <a16:creationId xmlns:a16="http://schemas.microsoft.com/office/drawing/2014/main" id="{6C809422-BC73-6745-B989-63698531A166}"/>
              </a:ext>
            </a:extLst>
          </p:cNvPr>
          <p:cNvSpPr/>
          <p:nvPr/>
        </p:nvSpPr>
        <p:spPr>
          <a:xfrm>
            <a:off x="3743324" y="4926448"/>
            <a:ext cx="1357313" cy="283558"/>
          </a:xfrm>
          <a:prstGeom prst="donut">
            <a:avLst>
              <a:gd name="adj" fmla="val 5589"/>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Donut 13">
            <a:extLst>
              <a:ext uri="{FF2B5EF4-FFF2-40B4-BE49-F238E27FC236}">
                <a16:creationId xmlns:a16="http://schemas.microsoft.com/office/drawing/2014/main" id="{2ACA8798-D859-4F49-9137-1587052EF7BA}"/>
              </a:ext>
            </a:extLst>
          </p:cNvPr>
          <p:cNvSpPr/>
          <p:nvPr/>
        </p:nvSpPr>
        <p:spPr>
          <a:xfrm>
            <a:off x="3743324" y="5528172"/>
            <a:ext cx="1357313" cy="283558"/>
          </a:xfrm>
          <a:prstGeom prst="donut">
            <a:avLst>
              <a:gd name="adj" fmla="val 558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Donut 14">
            <a:extLst>
              <a:ext uri="{FF2B5EF4-FFF2-40B4-BE49-F238E27FC236}">
                <a16:creationId xmlns:a16="http://schemas.microsoft.com/office/drawing/2014/main" id="{E79BCFC2-7F22-5A44-9D08-CEADB20879E1}"/>
              </a:ext>
            </a:extLst>
          </p:cNvPr>
          <p:cNvSpPr/>
          <p:nvPr/>
        </p:nvSpPr>
        <p:spPr>
          <a:xfrm>
            <a:off x="5162549" y="4929166"/>
            <a:ext cx="1038225" cy="283558"/>
          </a:xfrm>
          <a:prstGeom prst="donut">
            <a:avLst>
              <a:gd name="adj" fmla="val 558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Donut 16">
            <a:extLst>
              <a:ext uri="{FF2B5EF4-FFF2-40B4-BE49-F238E27FC236}">
                <a16:creationId xmlns:a16="http://schemas.microsoft.com/office/drawing/2014/main" id="{0C2A2664-975A-7545-8A93-3424C3A6A991}"/>
              </a:ext>
            </a:extLst>
          </p:cNvPr>
          <p:cNvSpPr/>
          <p:nvPr/>
        </p:nvSpPr>
        <p:spPr>
          <a:xfrm>
            <a:off x="8342162" y="5541751"/>
            <a:ext cx="1527477" cy="283558"/>
          </a:xfrm>
          <a:prstGeom prst="donut">
            <a:avLst>
              <a:gd name="adj" fmla="val 5589"/>
            </a:avLst>
          </a:prstGeom>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Donut 19">
            <a:extLst>
              <a:ext uri="{FF2B5EF4-FFF2-40B4-BE49-F238E27FC236}">
                <a16:creationId xmlns:a16="http://schemas.microsoft.com/office/drawing/2014/main" id="{7C9B8D3B-E0D7-C04B-BFDE-8B181C0520E1}"/>
              </a:ext>
            </a:extLst>
          </p:cNvPr>
          <p:cNvSpPr/>
          <p:nvPr/>
        </p:nvSpPr>
        <p:spPr>
          <a:xfrm>
            <a:off x="838200" y="5516459"/>
            <a:ext cx="819150" cy="283558"/>
          </a:xfrm>
          <a:prstGeom prst="donut">
            <a:avLst>
              <a:gd name="adj" fmla="val 558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Donut 20">
            <a:extLst>
              <a:ext uri="{FF2B5EF4-FFF2-40B4-BE49-F238E27FC236}">
                <a16:creationId xmlns:a16="http://schemas.microsoft.com/office/drawing/2014/main" id="{9B3E1EAE-AB58-B84A-A711-F2B7BCE81027}"/>
              </a:ext>
            </a:extLst>
          </p:cNvPr>
          <p:cNvSpPr/>
          <p:nvPr/>
        </p:nvSpPr>
        <p:spPr>
          <a:xfrm>
            <a:off x="5138737" y="5538058"/>
            <a:ext cx="1038225" cy="283558"/>
          </a:xfrm>
          <a:prstGeom prst="donut">
            <a:avLst>
              <a:gd name="adj" fmla="val 5589"/>
            </a:avLst>
          </a:prstGeom>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Donut 21">
            <a:extLst>
              <a:ext uri="{FF2B5EF4-FFF2-40B4-BE49-F238E27FC236}">
                <a16:creationId xmlns:a16="http://schemas.microsoft.com/office/drawing/2014/main" id="{BA1A84B9-5C0A-7A45-B16A-D819A8F31A87}"/>
              </a:ext>
            </a:extLst>
          </p:cNvPr>
          <p:cNvSpPr/>
          <p:nvPr/>
        </p:nvSpPr>
        <p:spPr>
          <a:xfrm>
            <a:off x="8342162" y="4959100"/>
            <a:ext cx="1659088" cy="249684"/>
          </a:xfrm>
          <a:prstGeom prst="donut">
            <a:avLst>
              <a:gd name="adj" fmla="val 558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776662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11"/>
                                        </p:tgtEl>
                                        <p:attrNameLst>
                                          <p:attrName>style.visibility</p:attrName>
                                        </p:attrNameLst>
                                      </p:cBhvr>
                                      <p:to>
                                        <p:strVal val="hidden"/>
                                      </p:to>
                                    </p:set>
                                  </p:childTnLst>
                                </p:cTn>
                              </p:par>
                              <p:par>
                                <p:cTn id="13" presetID="1" presetClass="exit" presetSubtype="0" fill="hold" grpId="1" nodeType="withEffect">
                                  <p:stCondLst>
                                    <p:cond delay="0"/>
                                  </p:stCondLst>
                                  <p:childTnLst>
                                    <p:set>
                                      <p:cBhvr>
                                        <p:cTn id="14" dur="1" fill="hold">
                                          <p:stCondLst>
                                            <p:cond delay="0"/>
                                          </p:stCondLst>
                                        </p:cTn>
                                        <p:tgtEl>
                                          <p:spTgt spid="20"/>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14"/>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13"/>
                                        </p:tgtEl>
                                        <p:attrNameLst>
                                          <p:attrName>style.visibility</p:attrName>
                                        </p:attrNameLst>
                                      </p:cBhvr>
                                      <p:to>
                                        <p:strVal val="hidden"/>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par>
                                <p:cTn id="35" presetID="1" presetClass="exit" presetSubtype="0" fill="hold" grpId="1" nodeType="withEffect">
                                  <p:stCondLst>
                                    <p:cond delay="0"/>
                                  </p:stCondLst>
                                  <p:childTnLst>
                                    <p:set>
                                      <p:cBhvr>
                                        <p:cTn id="36" dur="1" fill="hold">
                                          <p:stCondLst>
                                            <p:cond delay="0"/>
                                          </p:stCondLst>
                                        </p:cTn>
                                        <p:tgtEl>
                                          <p:spTgt spid="15"/>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3" grpId="0" animBg="1"/>
      <p:bldP spid="13" grpId="1" animBg="1"/>
      <p:bldP spid="14" grpId="0" animBg="1"/>
      <p:bldP spid="14" grpId="1" animBg="1"/>
      <p:bldP spid="15" grpId="0" animBg="1"/>
      <p:bldP spid="15" grpId="1" animBg="1"/>
      <p:bldP spid="17" grpId="0" animBg="1"/>
      <p:bldP spid="20" grpId="0" animBg="1"/>
      <p:bldP spid="20" grpId="1" animBg="1"/>
      <p:bldP spid="21" grpId="0" animBg="1"/>
      <p:bldP spid="21" grpId="1" animBg="1"/>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graphicFrame>
        <p:nvGraphicFramePr>
          <p:cNvPr id="68" name="Table 67">
            <a:extLst>
              <a:ext uri="{FF2B5EF4-FFF2-40B4-BE49-F238E27FC236}">
                <a16:creationId xmlns:a16="http://schemas.microsoft.com/office/drawing/2014/main" id="{4E85A20D-889C-7640-BBFF-02D80A98B901}"/>
              </a:ext>
            </a:extLst>
          </p:cNvPr>
          <p:cNvGraphicFramePr>
            <a:graphicFrameLocks noGrp="1"/>
          </p:cNvGraphicFramePr>
          <p:nvPr>
            <p:extLst>
              <p:ext uri="{D42A27DB-BD31-4B8C-83A1-F6EECF244321}">
                <p14:modId xmlns:p14="http://schemas.microsoft.com/office/powerpoint/2010/main" val="2677957359"/>
              </p:ext>
            </p:extLst>
          </p:nvPr>
        </p:nvGraphicFramePr>
        <p:xfrm>
          <a:off x="203396" y="2270992"/>
          <a:ext cx="11785207" cy="4189443"/>
        </p:xfrm>
        <a:graphic>
          <a:graphicData uri="http://schemas.openxmlformats.org/drawingml/2006/table">
            <a:tbl>
              <a:tblPr firstRow="1" bandRow="1"/>
              <a:tblGrid>
                <a:gridCol w="2282035">
                  <a:extLst>
                    <a:ext uri="{9D8B030D-6E8A-4147-A177-3AD203B41FA5}">
                      <a16:colId xmlns:a16="http://schemas.microsoft.com/office/drawing/2014/main" val="827996379"/>
                    </a:ext>
                  </a:extLst>
                </a:gridCol>
                <a:gridCol w="1610778">
                  <a:extLst>
                    <a:ext uri="{9D8B030D-6E8A-4147-A177-3AD203B41FA5}">
                      <a16:colId xmlns:a16="http://schemas.microsoft.com/office/drawing/2014/main" val="2407075457"/>
                    </a:ext>
                  </a:extLst>
                </a:gridCol>
                <a:gridCol w="1769165">
                  <a:extLst>
                    <a:ext uri="{9D8B030D-6E8A-4147-A177-3AD203B41FA5}">
                      <a16:colId xmlns:a16="http://schemas.microsoft.com/office/drawing/2014/main" val="2950115539"/>
                    </a:ext>
                  </a:extLst>
                </a:gridCol>
                <a:gridCol w="1590261">
                  <a:extLst>
                    <a:ext uri="{9D8B030D-6E8A-4147-A177-3AD203B41FA5}">
                      <a16:colId xmlns:a16="http://schemas.microsoft.com/office/drawing/2014/main" val="668636218"/>
                    </a:ext>
                  </a:extLst>
                </a:gridCol>
                <a:gridCol w="1630018">
                  <a:extLst>
                    <a:ext uri="{9D8B030D-6E8A-4147-A177-3AD203B41FA5}">
                      <a16:colId xmlns:a16="http://schemas.microsoft.com/office/drawing/2014/main" val="1899341540"/>
                    </a:ext>
                  </a:extLst>
                </a:gridCol>
                <a:gridCol w="2902950">
                  <a:extLst>
                    <a:ext uri="{9D8B030D-6E8A-4147-A177-3AD203B41FA5}">
                      <a16:colId xmlns:a16="http://schemas.microsoft.com/office/drawing/2014/main" val="581183399"/>
                    </a:ext>
                  </a:extLst>
                </a:gridCol>
              </a:tblGrid>
              <a:tr h="0">
                <a:tc>
                  <a:txBody>
                    <a:bodyPr/>
                    <a:lstStyle/>
                    <a:p>
                      <a:pPr algn="ctr"/>
                      <a:r>
                        <a:rPr lang="en-US" sz="2500" dirty="0"/>
                        <a:t>Measure</a:t>
                      </a:r>
                      <a:endParaRPr lang="en-US" sz="2500" dirty="0">
                        <a:solidFill>
                          <a:schemeClr val="tx1"/>
                        </a:solidFill>
                      </a:endParaRPr>
                    </a:p>
                  </a:txBody>
                  <a:tcPr>
                    <a:lnL w="12700" cmpd="sng">
                      <a:noFill/>
                      <a:prstDash val="solid"/>
                    </a:lnL>
                    <a:lnR w="12700" cap="flat" cmpd="sng" algn="ctr">
                      <a:solidFill>
                        <a:schemeClr val="tx1"/>
                      </a:solidFill>
                      <a:prstDash val="solid"/>
                      <a:round/>
                      <a:headEnd type="none" w="med" len="med"/>
                      <a:tailEnd type="none" w="med" len="med"/>
                    </a:lnR>
                    <a:lnT w="12700" cmpd="sng">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500" dirty="0"/>
                        <a:t>Men’s Rugby</a:t>
                      </a:r>
                      <a:endParaRPr lang="en-US" sz="25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500" dirty="0"/>
                        <a:t>Junior Rugby</a:t>
                      </a:r>
                      <a:endParaRPr lang="en-US" sz="25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500" dirty="0"/>
                        <a:t>American Football</a:t>
                      </a:r>
                      <a:endParaRPr lang="en-US" sz="25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500" dirty="0"/>
                        <a:t>Youth Ice Hockey</a:t>
                      </a:r>
                      <a:endParaRPr lang="en-US" sz="25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500" dirty="0"/>
                        <a:t>Sub-elite Australian Football</a:t>
                      </a:r>
                      <a:endParaRPr lang="en-US" sz="2500" dirty="0">
                        <a:solidFill>
                          <a:schemeClr val="tx1"/>
                        </a:solidFill>
                      </a:endParaRPr>
                    </a:p>
                  </a:txBody>
                  <a:tcPr>
                    <a:lnL w="12700" cap="flat" cmpd="sng" algn="ctr">
                      <a:solidFill>
                        <a:schemeClr val="tx1"/>
                      </a:solidFill>
                      <a:prstDash val="solid"/>
                      <a:round/>
                      <a:headEnd type="none" w="med" len="med"/>
                      <a:tailEnd type="none" w="med" len="med"/>
                    </a:lnL>
                    <a:lnR w="12700" cmpd="sng">
                      <a:noFill/>
                      <a:prstDash val="solid"/>
                    </a:lnR>
                    <a:lnT w="12700" cmpd="sng">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2665570"/>
                  </a:ext>
                </a:extLst>
              </a:tr>
              <a:tr h="526658">
                <a:tc>
                  <a:txBody>
                    <a:bodyPr/>
                    <a:lstStyle/>
                    <a:p>
                      <a:pPr algn="ctr"/>
                      <a:r>
                        <a:rPr lang="en-US" sz="2500" dirty="0"/>
                        <a:t>Number of Impacts</a:t>
                      </a:r>
                      <a:endParaRPr lang="en-US" sz="2500" dirty="0">
                        <a:solidFill>
                          <a:schemeClr val="tx1"/>
                        </a:solidFill>
                      </a:endParaRPr>
                    </a:p>
                  </a:txBody>
                  <a:tcPr>
                    <a:lnL w="12700" cmpd="sng">
                      <a:noFill/>
                      <a:prstDash val="soli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5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5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5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5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500">
                        <a:solidFill>
                          <a:schemeClr val="tx1"/>
                        </a:solidFill>
                      </a:endParaRPr>
                    </a:p>
                  </a:txBody>
                  <a:tcPr>
                    <a:lnL w="12700" cap="flat" cmpd="sng" algn="ctr">
                      <a:solidFill>
                        <a:schemeClr val="tx1"/>
                      </a:solidFill>
                      <a:prstDash val="solid"/>
                      <a:round/>
                      <a:headEnd type="none" w="med" len="med"/>
                      <a:tailEnd type="none" w="med" len="me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79417744"/>
                  </a:ext>
                </a:extLst>
              </a:tr>
              <a:tr h="909027">
                <a:tc>
                  <a:txBody>
                    <a:bodyPr/>
                    <a:lstStyle/>
                    <a:p>
                      <a:pPr algn="ctr"/>
                      <a:r>
                        <a:rPr lang="en-US" sz="2500" dirty="0"/>
                        <a:t>Peak Linear Acceleration</a:t>
                      </a:r>
                      <a:endParaRPr lang="en-US" sz="2500" dirty="0">
                        <a:solidFill>
                          <a:schemeClr val="tx1"/>
                        </a:solidFill>
                      </a:endParaRPr>
                    </a:p>
                  </a:txBody>
                  <a:tcPr>
                    <a:lnL w="12700" cmpd="sng">
                      <a:noFill/>
                      <a:prstDash val="soli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5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5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5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5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500">
                        <a:solidFill>
                          <a:schemeClr val="tx1"/>
                        </a:solidFill>
                      </a:endParaRPr>
                    </a:p>
                  </a:txBody>
                  <a:tcPr>
                    <a:lnL w="12700" cap="flat" cmpd="sng" algn="ctr">
                      <a:solidFill>
                        <a:schemeClr val="tx1"/>
                      </a:solidFill>
                      <a:prstDash val="solid"/>
                      <a:round/>
                      <a:headEnd type="none" w="med" len="med"/>
                      <a:tailEnd type="none" w="med" len="me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73708255"/>
                  </a:ext>
                </a:extLst>
              </a:tr>
              <a:tr h="909027">
                <a:tc>
                  <a:txBody>
                    <a:bodyPr/>
                    <a:lstStyle/>
                    <a:p>
                      <a:pPr algn="ctr"/>
                      <a:r>
                        <a:rPr lang="en-US" sz="2500" dirty="0"/>
                        <a:t>Peak Rotational Acceleration</a:t>
                      </a:r>
                      <a:endParaRPr lang="en-US" sz="2500" dirty="0">
                        <a:solidFill>
                          <a:schemeClr val="tx1"/>
                        </a:solidFill>
                      </a:endParaRPr>
                    </a:p>
                  </a:txBody>
                  <a:tcPr>
                    <a:lnL w="12700" cmpd="sng">
                      <a:noFill/>
                      <a:prstDash val="soli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5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5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5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5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500">
                        <a:solidFill>
                          <a:schemeClr val="tx1"/>
                        </a:solidFill>
                      </a:endParaRPr>
                    </a:p>
                  </a:txBody>
                  <a:tcPr>
                    <a:lnL w="12700" cap="flat" cmpd="sng" algn="ctr">
                      <a:solidFill>
                        <a:schemeClr val="tx1"/>
                      </a:solidFill>
                      <a:prstDash val="solid"/>
                      <a:round/>
                      <a:headEnd type="none" w="med" len="med"/>
                      <a:tailEnd type="none" w="med" len="me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81868166"/>
                  </a:ext>
                </a:extLst>
              </a:tr>
              <a:tr h="664509">
                <a:tc>
                  <a:txBody>
                    <a:bodyPr/>
                    <a:lstStyle/>
                    <a:p>
                      <a:pPr algn="ctr"/>
                      <a:r>
                        <a:rPr lang="en-US" sz="2500" dirty="0"/>
                        <a:t>Impact Duration</a:t>
                      </a:r>
                      <a:endParaRPr lang="en-US" sz="2500" dirty="0">
                        <a:solidFill>
                          <a:schemeClr val="tx1"/>
                        </a:solidFill>
                      </a:endParaRPr>
                    </a:p>
                  </a:txBody>
                  <a:tcPr>
                    <a:lnL w="12700" cmpd="sng">
                      <a:noFill/>
                      <a:prstDash val="soli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solidFill>
                      <a:schemeClr val="bg1"/>
                    </a:solidFill>
                  </a:tcPr>
                </a:tc>
                <a:tc>
                  <a:txBody>
                    <a:bodyPr/>
                    <a:lstStyle/>
                    <a:p>
                      <a:pPr algn="ctr"/>
                      <a:endParaRPr lang="en-US" sz="25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solidFill>
                      <a:schemeClr val="bg1"/>
                    </a:solidFill>
                  </a:tcPr>
                </a:tc>
                <a:tc>
                  <a:txBody>
                    <a:bodyPr/>
                    <a:lstStyle/>
                    <a:p>
                      <a:pPr algn="ctr"/>
                      <a:endParaRPr lang="en-US" sz="25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solidFill>
                      <a:schemeClr val="bg1"/>
                    </a:solidFill>
                  </a:tcPr>
                </a:tc>
                <a:tc>
                  <a:txBody>
                    <a:bodyPr/>
                    <a:lstStyle/>
                    <a:p>
                      <a:pPr algn="ctr"/>
                      <a:endParaRPr lang="en-US" sz="25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solidFill>
                      <a:schemeClr val="bg1"/>
                    </a:solidFill>
                  </a:tcPr>
                </a:tc>
                <a:tc>
                  <a:txBody>
                    <a:bodyPr/>
                    <a:lstStyle/>
                    <a:p>
                      <a:pPr algn="ctr"/>
                      <a:endParaRPr lang="en-US" sz="25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solidFill>
                      <a:schemeClr val="bg1"/>
                    </a:solidFill>
                  </a:tcPr>
                </a:tc>
                <a:tc>
                  <a:txBody>
                    <a:bodyPr/>
                    <a:lstStyle/>
                    <a:p>
                      <a:pPr algn="ctr"/>
                      <a:endParaRPr lang="en-US" sz="2500" dirty="0">
                        <a:solidFill>
                          <a:schemeClr val="tx1"/>
                        </a:solidFill>
                      </a:endParaRPr>
                    </a:p>
                  </a:txBody>
                  <a:tcPr>
                    <a:lnL w="12700" cap="flat" cmpd="sng" algn="ctr">
                      <a:solidFill>
                        <a:schemeClr val="tx1"/>
                      </a:solidFill>
                      <a:prstDash val="solid"/>
                      <a:round/>
                      <a:headEnd type="none" w="med" len="med"/>
                      <a:tailEnd type="none" w="med" len="med"/>
                    </a:lnL>
                    <a:lnR w="12700" cmpd="sng">
                      <a:noFill/>
                      <a:prstDash val="solid"/>
                    </a:lnR>
                    <a:lnT w="12700" cap="flat" cmpd="sng" algn="ctr">
                      <a:solidFill>
                        <a:schemeClr val="tx1"/>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52767177"/>
                  </a:ext>
                </a:extLst>
              </a:tr>
            </a:tbl>
          </a:graphicData>
        </a:graphic>
      </p:graphicFrame>
      <p:sp>
        <p:nvSpPr>
          <p:cNvPr id="3" name="Content Placeholder 2">
            <a:extLst>
              <a:ext uri="{FF2B5EF4-FFF2-40B4-BE49-F238E27FC236}">
                <a16:creationId xmlns:a16="http://schemas.microsoft.com/office/drawing/2014/main" id="{55574B01-E2AF-6F4E-8B32-BF15551AC32B}"/>
              </a:ext>
            </a:extLst>
          </p:cNvPr>
          <p:cNvSpPr>
            <a:spLocks noGrp="1"/>
          </p:cNvSpPr>
          <p:nvPr>
            <p:ph idx="1"/>
          </p:nvPr>
        </p:nvSpPr>
        <p:spPr>
          <a:xfrm>
            <a:off x="838200" y="1542597"/>
            <a:ext cx="10515600" cy="580118"/>
          </a:xfrm>
        </p:spPr>
        <p:txBody>
          <a:bodyPr>
            <a:normAutofit/>
          </a:bodyPr>
          <a:lstStyle/>
          <a:p>
            <a:r>
              <a:rPr lang="en-US" dirty="0"/>
              <a:t>Context with inter-sport comparisons</a:t>
            </a:r>
          </a:p>
        </p:txBody>
      </p:sp>
      <p:sp>
        <p:nvSpPr>
          <p:cNvPr id="7" name="Title 1">
            <a:extLst>
              <a:ext uri="{FF2B5EF4-FFF2-40B4-BE49-F238E27FC236}">
                <a16:creationId xmlns:a16="http://schemas.microsoft.com/office/drawing/2014/main" id="{44FD4F84-76A8-AC49-ACB4-925BA932C4EA}"/>
              </a:ext>
            </a:extLst>
          </p:cNvPr>
          <p:cNvSpPr>
            <a:spLocks noGrp="1"/>
          </p:cNvSpPr>
          <p:nvPr>
            <p:ph type="title"/>
          </p:nvPr>
        </p:nvSpPr>
        <p:spPr>
          <a:xfrm>
            <a:off x="488156" y="340518"/>
            <a:ext cx="11215688" cy="1325563"/>
          </a:xfrm>
        </p:spPr>
        <p:txBody>
          <a:bodyPr/>
          <a:lstStyle/>
          <a:p>
            <a:r>
              <a:rPr lang="en-US" b="1" dirty="0"/>
              <a:t>Discussion</a:t>
            </a:r>
            <a:r>
              <a:rPr lang="en-US" dirty="0"/>
              <a:t>: How can we interpret these findings?</a:t>
            </a:r>
          </a:p>
        </p:txBody>
      </p:sp>
      <p:pic>
        <p:nvPicPr>
          <p:cNvPr id="8" name="Picture 7" descr="A picture containing drawing&#10;&#10;Description automatically generated">
            <a:extLst>
              <a:ext uri="{FF2B5EF4-FFF2-40B4-BE49-F238E27FC236}">
                <a16:creationId xmlns:a16="http://schemas.microsoft.com/office/drawing/2014/main" id="{90663AC0-980A-D94D-BCE8-1AAB2838C398}"/>
              </a:ext>
            </a:extLst>
          </p:cNvPr>
          <p:cNvPicPr>
            <a:picLocks noChangeAspect="1"/>
          </p:cNvPicPr>
          <p:nvPr/>
        </p:nvPicPr>
        <p:blipFill>
          <a:blip r:embed="rId3"/>
          <a:stretch>
            <a:fillRect/>
          </a:stretch>
        </p:blipFill>
        <p:spPr>
          <a:xfrm>
            <a:off x="0" y="0"/>
            <a:ext cx="681037" cy="681037"/>
          </a:xfrm>
          <a:prstGeom prst="rect">
            <a:avLst/>
          </a:prstGeom>
        </p:spPr>
      </p:pic>
      <p:sp>
        <p:nvSpPr>
          <p:cNvPr id="17" name="Right Arrow 16">
            <a:extLst>
              <a:ext uri="{FF2B5EF4-FFF2-40B4-BE49-F238E27FC236}">
                <a16:creationId xmlns:a16="http://schemas.microsoft.com/office/drawing/2014/main" id="{BEE6469F-5D87-874C-84C8-E8A2E1A7BBB3}"/>
              </a:ext>
            </a:extLst>
          </p:cNvPr>
          <p:cNvSpPr/>
          <p:nvPr/>
        </p:nvSpPr>
        <p:spPr>
          <a:xfrm rot="5400000">
            <a:off x="2897787" y="3252797"/>
            <a:ext cx="622817" cy="499240"/>
          </a:xfrm>
          <a:prstGeom prst="rightArrow">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ight Arrow 43">
            <a:extLst>
              <a:ext uri="{FF2B5EF4-FFF2-40B4-BE49-F238E27FC236}">
                <a16:creationId xmlns:a16="http://schemas.microsoft.com/office/drawing/2014/main" id="{22F7C6E6-D4FB-5046-9518-F97258DA1FCF}"/>
              </a:ext>
            </a:extLst>
          </p:cNvPr>
          <p:cNvSpPr/>
          <p:nvPr/>
        </p:nvSpPr>
        <p:spPr>
          <a:xfrm rot="16200000">
            <a:off x="10195868" y="5065781"/>
            <a:ext cx="622819" cy="499243"/>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C3EA2496-5F5F-5143-A0AD-C6630CF90DDC}"/>
              </a:ext>
            </a:extLst>
          </p:cNvPr>
          <p:cNvSpPr/>
          <p:nvPr/>
        </p:nvSpPr>
        <p:spPr>
          <a:xfrm>
            <a:off x="6264410" y="3271601"/>
            <a:ext cx="735325" cy="1879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C97240BB-CF31-254D-97B6-BA01EFBAC4C7}"/>
              </a:ext>
            </a:extLst>
          </p:cNvPr>
          <p:cNvSpPr/>
          <p:nvPr/>
        </p:nvSpPr>
        <p:spPr>
          <a:xfrm>
            <a:off x="6264410" y="3536945"/>
            <a:ext cx="735325" cy="1879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ight Arrow 70">
            <a:extLst>
              <a:ext uri="{FF2B5EF4-FFF2-40B4-BE49-F238E27FC236}">
                <a16:creationId xmlns:a16="http://schemas.microsoft.com/office/drawing/2014/main" id="{12953E0F-0010-714B-A4CF-481A5DE4261E}"/>
              </a:ext>
            </a:extLst>
          </p:cNvPr>
          <p:cNvSpPr/>
          <p:nvPr/>
        </p:nvSpPr>
        <p:spPr>
          <a:xfrm rot="5400000">
            <a:off x="10195870" y="4179705"/>
            <a:ext cx="622817" cy="499240"/>
          </a:xfrm>
          <a:prstGeom prst="rightArrow">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ight Arrow 71">
            <a:extLst>
              <a:ext uri="{FF2B5EF4-FFF2-40B4-BE49-F238E27FC236}">
                <a16:creationId xmlns:a16="http://schemas.microsoft.com/office/drawing/2014/main" id="{D50D143D-E94D-6449-80D1-D2C9E2BE8FC0}"/>
              </a:ext>
            </a:extLst>
          </p:cNvPr>
          <p:cNvSpPr/>
          <p:nvPr/>
        </p:nvSpPr>
        <p:spPr>
          <a:xfrm rot="16200000">
            <a:off x="7953884" y="3261305"/>
            <a:ext cx="622819" cy="499243"/>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a:extLst>
              <a:ext uri="{FF2B5EF4-FFF2-40B4-BE49-F238E27FC236}">
                <a16:creationId xmlns:a16="http://schemas.microsoft.com/office/drawing/2014/main" id="{13B3DD36-E67F-5D49-A580-E07BD63DFC30}"/>
              </a:ext>
            </a:extLst>
          </p:cNvPr>
          <p:cNvGrpSpPr/>
          <p:nvPr/>
        </p:nvGrpSpPr>
        <p:grpSpPr>
          <a:xfrm>
            <a:off x="6264410" y="4221735"/>
            <a:ext cx="735325" cy="453313"/>
            <a:chOff x="6264410" y="4141807"/>
            <a:chExt cx="735325" cy="453313"/>
          </a:xfrm>
        </p:grpSpPr>
        <p:sp>
          <p:nvSpPr>
            <p:cNvPr id="73" name="Rectangle 72">
              <a:extLst>
                <a:ext uri="{FF2B5EF4-FFF2-40B4-BE49-F238E27FC236}">
                  <a16:creationId xmlns:a16="http://schemas.microsoft.com/office/drawing/2014/main" id="{C209AE0A-DC39-284D-A0B0-19E547290939}"/>
                </a:ext>
              </a:extLst>
            </p:cNvPr>
            <p:cNvSpPr/>
            <p:nvPr/>
          </p:nvSpPr>
          <p:spPr>
            <a:xfrm>
              <a:off x="6264410" y="4141807"/>
              <a:ext cx="735325" cy="1879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F50AE43E-C592-204E-8206-55546C9145B1}"/>
                </a:ext>
              </a:extLst>
            </p:cNvPr>
            <p:cNvSpPr/>
            <p:nvPr/>
          </p:nvSpPr>
          <p:spPr>
            <a:xfrm>
              <a:off x="6264410" y="4407151"/>
              <a:ext cx="735325" cy="1879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3" name="Group 82">
            <a:extLst>
              <a:ext uri="{FF2B5EF4-FFF2-40B4-BE49-F238E27FC236}">
                <a16:creationId xmlns:a16="http://schemas.microsoft.com/office/drawing/2014/main" id="{89B597FB-B5C5-8B40-9E0C-6C019265744B}"/>
              </a:ext>
            </a:extLst>
          </p:cNvPr>
          <p:cNvGrpSpPr/>
          <p:nvPr/>
        </p:nvGrpSpPr>
        <p:grpSpPr>
          <a:xfrm>
            <a:off x="6288103" y="5900705"/>
            <a:ext cx="735325" cy="453313"/>
            <a:chOff x="6288103" y="5900705"/>
            <a:chExt cx="735325" cy="453313"/>
          </a:xfrm>
        </p:grpSpPr>
        <p:sp>
          <p:nvSpPr>
            <p:cNvPr id="75" name="Rectangle 74">
              <a:extLst>
                <a:ext uri="{FF2B5EF4-FFF2-40B4-BE49-F238E27FC236}">
                  <a16:creationId xmlns:a16="http://schemas.microsoft.com/office/drawing/2014/main" id="{E0F30046-8458-E34C-A639-F97EB4085072}"/>
                </a:ext>
              </a:extLst>
            </p:cNvPr>
            <p:cNvSpPr/>
            <p:nvPr/>
          </p:nvSpPr>
          <p:spPr>
            <a:xfrm>
              <a:off x="6288103" y="5900705"/>
              <a:ext cx="735325" cy="1879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C233B848-C263-B344-B374-491A3AECF4A9}"/>
                </a:ext>
              </a:extLst>
            </p:cNvPr>
            <p:cNvSpPr/>
            <p:nvPr/>
          </p:nvSpPr>
          <p:spPr>
            <a:xfrm>
              <a:off x="6288103" y="6166049"/>
              <a:ext cx="735325" cy="1879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ight Arrow 76">
            <a:extLst>
              <a:ext uri="{FF2B5EF4-FFF2-40B4-BE49-F238E27FC236}">
                <a16:creationId xmlns:a16="http://schemas.microsoft.com/office/drawing/2014/main" id="{8DF8721A-EF97-6548-AA0C-60F57AB373E4}"/>
              </a:ext>
            </a:extLst>
          </p:cNvPr>
          <p:cNvSpPr/>
          <p:nvPr/>
        </p:nvSpPr>
        <p:spPr>
          <a:xfrm rot="16200000">
            <a:off x="6320662" y="5092276"/>
            <a:ext cx="622819" cy="499243"/>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ight Arrow 77">
            <a:extLst>
              <a:ext uri="{FF2B5EF4-FFF2-40B4-BE49-F238E27FC236}">
                <a16:creationId xmlns:a16="http://schemas.microsoft.com/office/drawing/2014/main" id="{16323C1E-B8E8-7F4E-86BD-F3A20C29E16A}"/>
              </a:ext>
            </a:extLst>
          </p:cNvPr>
          <p:cNvSpPr/>
          <p:nvPr/>
        </p:nvSpPr>
        <p:spPr>
          <a:xfrm rot="16200000">
            <a:off x="4687442" y="3252796"/>
            <a:ext cx="622819" cy="499243"/>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ight Arrow 78">
            <a:extLst>
              <a:ext uri="{FF2B5EF4-FFF2-40B4-BE49-F238E27FC236}">
                <a16:creationId xmlns:a16="http://schemas.microsoft.com/office/drawing/2014/main" id="{8381D091-213B-184C-ABAA-826DD60F60D2}"/>
              </a:ext>
            </a:extLst>
          </p:cNvPr>
          <p:cNvSpPr/>
          <p:nvPr/>
        </p:nvSpPr>
        <p:spPr>
          <a:xfrm rot="16200000">
            <a:off x="4721295" y="5051499"/>
            <a:ext cx="622819" cy="499243"/>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7BF5C5D8-7375-B74C-9BFF-B5192EFA6022}"/>
              </a:ext>
            </a:extLst>
          </p:cNvPr>
          <p:cNvGrpSpPr/>
          <p:nvPr/>
        </p:nvGrpSpPr>
        <p:grpSpPr>
          <a:xfrm>
            <a:off x="4665043" y="4219182"/>
            <a:ext cx="735325" cy="453313"/>
            <a:chOff x="4665043" y="4219182"/>
            <a:chExt cx="735325" cy="453313"/>
          </a:xfrm>
        </p:grpSpPr>
        <p:sp>
          <p:nvSpPr>
            <p:cNvPr id="80" name="Rectangle 79">
              <a:extLst>
                <a:ext uri="{FF2B5EF4-FFF2-40B4-BE49-F238E27FC236}">
                  <a16:creationId xmlns:a16="http://schemas.microsoft.com/office/drawing/2014/main" id="{7F193E53-91A3-C141-8302-050FD89AFF8E}"/>
                </a:ext>
              </a:extLst>
            </p:cNvPr>
            <p:cNvSpPr/>
            <p:nvPr/>
          </p:nvSpPr>
          <p:spPr>
            <a:xfrm>
              <a:off x="4665043" y="4219182"/>
              <a:ext cx="735325" cy="1879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9655DF73-EE99-3841-AD58-12BCBD2638F7}"/>
                </a:ext>
              </a:extLst>
            </p:cNvPr>
            <p:cNvSpPr/>
            <p:nvPr/>
          </p:nvSpPr>
          <p:spPr>
            <a:xfrm>
              <a:off x="4665043" y="4484526"/>
              <a:ext cx="735325" cy="1879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42212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5"/>
                                        </p:tgtEl>
                                        <p:attrNameLst>
                                          <p:attrName>style.visibility</p:attrName>
                                        </p:attrNameLst>
                                      </p:cBhvr>
                                      <p:to>
                                        <p:strVal val="visible"/>
                                      </p:to>
                                    </p:set>
                                  </p:childTnLst>
                                </p:cTn>
                              </p:par>
                            </p:childTnLst>
                          </p:cTn>
                        </p:par>
                        <p:par>
                          <p:cTn id="25" fill="hold">
                            <p:stCondLst>
                              <p:cond delay="0"/>
                            </p:stCondLst>
                            <p:childTnLst>
                              <p:par>
                                <p:cTn id="26" presetID="1" presetClass="entr" presetSubtype="0" fill="hold" nodeType="afterEffect">
                                  <p:stCondLst>
                                    <p:cond delay="250"/>
                                  </p:stCondLst>
                                  <p:childTnLst>
                                    <p:set>
                                      <p:cBhvr>
                                        <p:cTn id="27" dur="1" fill="hold">
                                          <p:stCondLst>
                                            <p:cond delay="0"/>
                                          </p:stCondLst>
                                        </p:cTn>
                                        <p:tgtEl>
                                          <p:spTgt spid="82"/>
                                        </p:tgtEl>
                                        <p:attrNameLst>
                                          <p:attrName>style.visibility</p:attrName>
                                        </p:attrNameLst>
                                      </p:cBhvr>
                                      <p:to>
                                        <p:strVal val="visible"/>
                                      </p:to>
                                    </p:set>
                                  </p:childTnLst>
                                </p:cTn>
                              </p:par>
                            </p:childTnLst>
                          </p:cTn>
                        </p:par>
                        <p:par>
                          <p:cTn id="28" fill="hold">
                            <p:stCondLst>
                              <p:cond delay="250"/>
                            </p:stCondLst>
                            <p:childTnLst>
                              <p:par>
                                <p:cTn id="29" presetID="1" presetClass="entr" presetSubtype="0" fill="hold" grpId="0" nodeType="afterEffect">
                                  <p:stCondLst>
                                    <p:cond delay="250"/>
                                  </p:stCondLst>
                                  <p:childTnLst>
                                    <p:set>
                                      <p:cBhvr>
                                        <p:cTn id="30" dur="1" fill="hold">
                                          <p:stCondLst>
                                            <p:cond delay="0"/>
                                          </p:stCondLst>
                                        </p:cTn>
                                        <p:tgtEl>
                                          <p:spTgt spid="71"/>
                                        </p:tgtEl>
                                        <p:attrNameLst>
                                          <p:attrName>style.visibility</p:attrName>
                                        </p:attrNameLst>
                                      </p:cBhvr>
                                      <p:to>
                                        <p:strVal val="visible"/>
                                      </p:to>
                                    </p:set>
                                  </p:childTnLst>
                                </p:cTn>
                              </p:par>
                            </p:childTnLst>
                          </p:cTn>
                        </p:par>
                        <p:par>
                          <p:cTn id="31" fill="hold">
                            <p:stCondLst>
                              <p:cond delay="500"/>
                            </p:stCondLst>
                            <p:childTnLst>
                              <p:par>
                                <p:cTn id="32" presetID="1" presetClass="entr" presetSubtype="0" fill="hold" grpId="0" nodeType="afterEffect">
                                  <p:stCondLst>
                                    <p:cond delay="250"/>
                                  </p:stCondLst>
                                  <p:childTnLst>
                                    <p:set>
                                      <p:cBhvr>
                                        <p:cTn id="33" dur="1" fill="hold">
                                          <p:stCondLst>
                                            <p:cond delay="0"/>
                                          </p:stCondLst>
                                        </p:cTn>
                                        <p:tgtEl>
                                          <p:spTgt spid="79"/>
                                        </p:tgtEl>
                                        <p:attrNameLst>
                                          <p:attrName>style.visibility</p:attrName>
                                        </p:attrNameLst>
                                      </p:cBhvr>
                                      <p:to>
                                        <p:strVal val="visible"/>
                                      </p:to>
                                    </p:set>
                                  </p:childTnLst>
                                </p:cTn>
                              </p:par>
                            </p:childTnLst>
                          </p:cTn>
                        </p:par>
                        <p:par>
                          <p:cTn id="34" fill="hold">
                            <p:stCondLst>
                              <p:cond delay="750"/>
                            </p:stCondLst>
                            <p:childTnLst>
                              <p:par>
                                <p:cTn id="35" presetID="1" presetClass="entr" presetSubtype="0" fill="hold" grpId="0" nodeType="afterEffect">
                                  <p:stCondLst>
                                    <p:cond delay="250"/>
                                  </p:stCondLst>
                                  <p:childTnLst>
                                    <p:set>
                                      <p:cBhvr>
                                        <p:cTn id="36" dur="1" fill="hold">
                                          <p:stCondLst>
                                            <p:cond delay="0"/>
                                          </p:stCondLst>
                                        </p:cTn>
                                        <p:tgtEl>
                                          <p:spTgt spid="77"/>
                                        </p:tgtEl>
                                        <p:attrNameLst>
                                          <p:attrName>style.visibility</p:attrName>
                                        </p:attrNameLst>
                                      </p:cBhvr>
                                      <p:to>
                                        <p:strVal val="visible"/>
                                      </p:to>
                                    </p:set>
                                  </p:childTnLst>
                                </p:cTn>
                              </p:par>
                            </p:childTnLst>
                          </p:cTn>
                        </p:par>
                        <p:par>
                          <p:cTn id="37" fill="hold">
                            <p:stCondLst>
                              <p:cond delay="1000"/>
                            </p:stCondLst>
                            <p:childTnLst>
                              <p:par>
                                <p:cTn id="38" presetID="1" presetClass="entr" presetSubtype="0" fill="hold" grpId="0" nodeType="afterEffect">
                                  <p:stCondLst>
                                    <p:cond delay="250"/>
                                  </p:stCondLst>
                                  <p:childTnLst>
                                    <p:set>
                                      <p:cBhvr>
                                        <p:cTn id="39" dur="1" fill="hold">
                                          <p:stCondLst>
                                            <p:cond delay="0"/>
                                          </p:stCondLst>
                                        </p:cTn>
                                        <p:tgtEl>
                                          <p:spTgt spid="44"/>
                                        </p:tgtEl>
                                        <p:attrNameLst>
                                          <p:attrName>style.visibility</p:attrName>
                                        </p:attrNameLst>
                                      </p:cBhvr>
                                      <p:to>
                                        <p:strVal val="visible"/>
                                      </p:to>
                                    </p:set>
                                  </p:childTnLst>
                                </p:cTn>
                              </p:par>
                            </p:childTnLst>
                          </p:cTn>
                        </p:par>
                        <p:par>
                          <p:cTn id="40" fill="hold">
                            <p:stCondLst>
                              <p:cond delay="1250"/>
                            </p:stCondLst>
                            <p:childTnLst>
                              <p:par>
                                <p:cTn id="41" presetID="1" presetClass="entr" presetSubtype="0" fill="hold" nodeType="afterEffect">
                                  <p:stCondLst>
                                    <p:cond delay="250"/>
                                  </p:stCondLst>
                                  <p:childTnLst>
                                    <p:set>
                                      <p:cBhvr>
                                        <p:cTn id="42" dur="1" fill="hold">
                                          <p:stCondLst>
                                            <p:cond delay="0"/>
                                          </p:stCondLst>
                                        </p:cTn>
                                        <p:tgtEl>
                                          <p:spTgt spid="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44" grpId="0" animBg="1"/>
      <p:bldP spid="53" grpId="0" animBg="1"/>
      <p:bldP spid="54" grpId="0" animBg="1"/>
      <p:bldP spid="71" grpId="0" animBg="1"/>
      <p:bldP spid="72" grpId="0" animBg="1"/>
      <p:bldP spid="77" grpId="0" animBg="1"/>
      <p:bldP spid="78" grpId="0" animBg="1"/>
      <p:bldP spid="7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5EE7C-0556-3A41-907E-A0C7BF1F4A6C}"/>
              </a:ext>
            </a:extLst>
          </p:cNvPr>
          <p:cNvSpPr>
            <a:spLocks noGrp="1"/>
          </p:cNvSpPr>
          <p:nvPr>
            <p:ph type="title"/>
          </p:nvPr>
        </p:nvSpPr>
        <p:spPr/>
        <p:txBody>
          <a:bodyPr/>
          <a:lstStyle/>
          <a:p>
            <a:r>
              <a:rPr lang="en-US" b="1" dirty="0"/>
              <a:t>Limitations</a:t>
            </a:r>
          </a:p>
        </p:txBody>
      </p:sp>
      <p:sp>
        <p:nvSpPr>
          <p:cNvPr id="3" name="Content Placeholder 2">
            <a:extLst>
              <a:ext uri="{FF2B5EF4-FFF2-40B4-BE49-F238E27FC236}">
                <a16:creationId xmlns:a16="http://schemas.microsoft.com/office/drawing/2014/main" id="{9EE247EE-B716-874D-8F38-A39149B2ACFC}"/>
              </a:ext>
            </a:extLst>
          </p:cNvPr>
          <p:cNvSpPr>
            <a:spLocks noGrp="1"/>
          </p:cNvSpPr>
          <p:nvPr>
            <p:ph idx="1"/>
          </p:nvPr>
        </p:nvSpPr>
        <p:spPr/>
        <p:txBody>
          <a:bodyPr/>
          <a:lstStyle/>
          <a:p>
            <a:r>
              <a:rPr lang="en-US" dirty="0"/>
              <a:t>No video footage</a:t>
            </a:r>
          </a:p>
          <a:p>
            <a:r>
              <a:rPr lang="en-US" dirty="0" err="1"/>
              <a:t>Xpatch</a:t>
            </a:r>
            <a:r>
              <a:rPr lang="en-US" dirty="0"/>
              <a:t> over-predicts accelerations</a:t>
            </a:r>
          </a:p>
        </p:txBody>
      </p:sp>
      <p:pic>
        <p:nvPicPr>
          <p:cNvPr id="9" name="Picture 8" descr="A group of baseball players playing a football game&#10;&#10;Description automatically generated">
            <a:extLst>
              <a:ext uri="{FF2B5EF4-FFF2-40B4-BE49-F238E27FC236}">
                <a16:creationId xmlns:a16="http://schemas.microsoft.com/office/drawing/2014/main" id="{0A9770D1-97D4-3D48-BDD9-54849D7D0852}"/>
              </a:ext>
            </a:extLst>
          </p:cNvPr>
          <p:cNvPicPr>
            <a:picLocks noChangeAspect="1"/>
          </p:cNvPicPr>
          <p:nvPr/>
        </p:nvPicPr>
        <p:blipFill>
          <a:blip r:embed="rId3"/>
          <a:stretch>
            <a:fillRect/>
          </a:stretch>
        </p:blipFill>
        <p:spPr>
          <a:xfrm>
            <a:off x="2715525" y="3140096"/>
            <a:ext cx="6983412" cy="3352779"/>
          </a:xfrm>
          <a:prstGeom prst="rect">
            <a:avLst/>
          </a:prstGeom>
        </p:spPr>
      </p:pic>
      <p:pic>
        <p:nvPicPr>
          <p:cNvPr id="5" name="Picture 4" descr="A picture containing drawing&#10;&#10;Description automatically generated">
            <a:extLst>
              <a:ext uri="{FF2B5EF4-FFF2-40B4-BE49-F238E27FC236}">
                <a16:creationId xmlns:a16="http://schemas.microsoft.com/office/drawing/2014/main" id="{71D51E78-DD10-554E-B181-6EF34A53EBAA}"/>
              </a:ext>
            </a:extLst>
          </p:cNvPr>
          <p:cNvPicPr>
            <a:picLocks noChangeAspect="1"/>
          </p:cNvPicPr>
          <p:nvPr/>
        </p:nvPicPr>
        <p:blipFill>
          <a:blip r:embed="rId4"/>
          <a:stretch>
            <a:fillRect/>
          </a:stretch>
        </p:blipFill>
        <p:spPr>
          <a:xfrm>
            <a:off x="0" y="0"/>
            <a:ext cx="681037" cy="681037"/>
          </a:xfrm>
          <a:prstGeom prst="rect">
            <a:avLst/>
          </a:prstGeom>
        </p:spPr>
      </p:pic>
    </p:spTree>
    <p:extLst>
      <p:ext uri="{BB962C8B-B14F-4D97-AF65-F5344CB8AC3E}">
        <p14:creationId xmlns:p14="http://schemas.microsoft.com/office/powerpoint/2010/main" val="36533037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876EB-BD8C-B842-9B2F-88B699F4FE67}"/>
              </a:ext>
            </a:extLst>
          </p:cNvPr>
          <p:cNvSpPr>
            <a:spLocks noGrp="1"/>
          </p:cNvSpPr>
          <p:nvPr>
            <p:ph type="title"/>
          </p:nvPr>
        </p:nvSpPr>
        <p:spPr/>
        <p:txBody>
          <a:bodyPr/>
          <a:lstStyle/>
          <a:p>
            <a:pPr algn="ctr"/>
            <a:r>
              <a:rPr lang="en-US" dirty="0"/>
              <a:t>References</a:t>
            </a:r>
          </a:p>
        </p:txBody>
      </p:sp>
      <p:sp>
        <p:nvSpPr>
          <p:cNvPr id="3" name="Content Placeholder 2">
            <a:extLst>
              <a:ext uri="{FF2B5EF4-FFF2-40B4-BE49-F238E27FC236}">
                <a16:creationId xmlns:a16="http://schemas.microsoft.com/office/drawing/2014/main" id="{2260E309-3615-8E43-B600-8540E8BA3D78}"/>
              </a:ext>
            </a:extLst>
          </p:cNvPr>
          <p:cNvSpPr>
            <a:spLocks noGrp="1"/>
          </p:cNvSpPr>
          <p:nvPr>
            <p:ph idx="1"/>
          </p:nvPr>
        </p:nvSpPr>
        <p:spPr>
          <a:xfrm>
            <a:off x="681037" y="1792288"/>
            <a:ext cx="10515600" cy="1819274"/>
          </a:xfrm>
        </p:spPr>
        <p:txBody>
          <a:bodyPr>
            <a:normAutofit/>
          </a:bodyPr>
          <a:lstStyle/>
          <a:p>
            <a:pPr marL="0" indent="0">
              <a:buNone/>
            </a:pPr>
            <a:r>
              <a:rPr lang="en-US" sz="2500" dirty="0">
                <a:effectLst/>
                <a:latin typeface="+mj-lt"/>
              </a:rPr>
              <a:t>King, D. A., Hume, P. A., </a:t>
            </a:r>
            <a:r>
              <a:rPr lang="en-US" sz="2500" dirty="0" err="1">
                <a:effectLst/>
                <a:latin typeface="+mj-lt"/>
              </a:rPr>
              <a:t>Gissane</a:t>
            </a:r>
            <a:r>
              <a:rPr lang="en-US" sz="2500" dirty="0">
                <a:effectLst/>
                <a:latin typeface="+mj-lt"/>
              </a:rPr>
              <a:t>, C., </a:t>
            </a:r>
            <a:r>
              <a:rPr lang="en-US" sz="2500" dirty="0" err="1">
                <a:effectLst/>
                <a:latin typeface="+mj-lt"/>
              </a:rPr>
              <a:t>Kieser</a:t>
            </a:r>
            <a:r>
              <a:rPr lang="en-US" sz="2500" dirty="0">
                <a:effectLst/>
                <a:latin typeface="+mj-lt"/>
              </a:rPr>
              <a:t>, D. C., &amp; Clark, T. N. (2018). 	Head 	impact exposure from match participation in women’s rugby league over 	one season of domestic competition. </a:t>
            </a:r>
            <a:r>
              <a:rPr lang="en-US" sz="2500" i="1" dirty="0">
                <a:effectLst/>
                <a:latin typeface="+mj-lt"/>
              </a:rPr>
              <a:t>Journal of Science and Medicine in 	Sport,</a:t>
            </a:r>
            <a:r>
              <a:rPr lang="en-US" sz="2500" dirty="0">
                <a:effectLst/>
                <a:latin typeface="+mj-lt"/>
              </a:rPr>
              <a:t> </a:t>
            </a:r>
            <a:r>
              <a:rPr lang="en-US" sz="2500" i="1" dirty="0">
                <a:effectLst/>
                <a:latin typeface="+mj-lt"/>
              </a:rPr>
              <a:t>21</a:t>
            </a:r>
            <a:r>
              <a:rPr lang="en-US" sz="2500" dirty="0">
                <a:effectLst/>
                <a:latin typeface="+mj-lt"/>
              </a:rPr>
              <a:t>(2), 139-146. doi:10.1016/j.jsams.2017.10.026</a:t>
            </a:r>
          </a:p>
          <a:p>
            <a:pPr marL="0" indent="0">
              <a:buNone/>
            </a:pPr>
            <a:endParaRPr lang="en-US" sz="2500" dirty="0">
              <a:latin typeface="+mj-lt"/>
            </a:endParaRPr>
          </a:p>
        </p:txBody>
      </p:sp>
      <p:pic>
        <p:nvPicPr>
          <p:cNvPr id="4" name="Picture 3" descr="A picture containing drawing&#10;&#10;Description automatically generated">
            <a:extLst>
              <a:ext uri="{FF2B5EF4-FFF2-40B4-BE49-F238E27FC236}">
                <a16:creationId xmlns:a16="http://schemas.microsoft.com/office/drawing/2014/main" id="{B6A6D6BE-6A53-884A-AFC5-BB7899DEF559}"/>
              </a:ext>
            </a:extLst>
          </p:cNvPr>
          <p:cNvPicPr>
            <a:picLocks noChangeAspect="1"/>
          </p:cNvPicPr>
          <p:nvPr/>
        </p:nvPicPr>
        <p:blipFill>
          <a:blip r:embed="rId3"/>
          <a:stretch>
            <a:fillRect/>
          </a:stretch>
        </p:blipFill>
        <p:spPr>
          <a:xfrm>
            <a:off x="0" y="0"/>
            <a:ext cx="681037" cy="681037"/>
          </a:xfrm>
          <a:prstGeom prst="rect">
            <a:avLst/>
          </a:prstGeom>
        </p:spPr>
      </p:pic>
      <p:pic>
        <p:nvPicPr>
          <p:cNvPr id="6" name="Picture 5" descr="A close up of a logo&#10;&#10;Description automatically generated">
            <a:extLst>
              <a:ext uri="{FF2B5EF4-FFF2-40B4-BE49-F238E27FC236}">
                <a16:creationId xmlns:a16="http://schemas.microsoft.com/office/drawing/2014/main" id="{38C2E44E-6D0D-0D4D-8E08-5D2F617BA69A}"/>
              </a:ext>
            </a:extLst>
          </p:cNvPr>
          <p:cNvPicPr>
            <a:picLocks noChangeAspect="1"/>
          </p:cNvPicPr>
          <p:nvPr/>
        </p:nvPicPr>
        <p:blipFill>
          <a:blip r:embed="rId4"/>
          <a:stretch>
            <a:fillRect/>
          </a:stretch>
        </p:blipFill>
        <p:spPr>
          <a:xfrm>
            <a:off x="1688228" y="3888278"/>
            <a:ext cx="2214300" cy="1669070"/>
          </a:xfrm>
          <a:prstGeom prst="rect">
            <a:avLst/>
          </a:prstGeom>
        </p:spPr>
      </p:pic>
      <p:pic>
        <p:nvPicPr>
          <p:cNvPr id="8" name="Picture 7" descr="A sign attached to a can&#10;&#10;Description automatically generated">
            <a:extLst>
              <a:ext uri="{FF2B5EF4-FFF2-40B4-BE49-F238E27FC236}">
                <a16:creationId xmlns:a16="http://schemas.microsoft.com/office/drawing/2014/main" id="{8D8B55FD-4014-7F48-943F-3F487168F026}"/>
              </a:ext>
            </a:extLst>
          </p:cNvPr>
          <p:cNvPicPr>
            <a:picLocks noChangeAspect="1"/>
          </p:cNvPicPr>
          <p:nvPr/>
        </p:nvPicPr>
        <p:blipFill>
          <a:blip r:embed="rId5"/>
          <a:stretch>
            <a:fillRect/>
          </a:stretch>
        </p:blipFill>
        <p:spPr>
          <a:xfrm>
            <a:off x="8082642" y="3838639"/>
            <a:ext cx="1953441" cy="1718709"/>
          </a:xfrm>
          <a:prstGeom prst="rect">
            <a:avLst/>
          </a:prstGeom>
        </p:spPr>
      </p:pic>
    </p:spTree>
    <p:extLst>
      <p:ext uri="{BB962C8B-B14F-4D97-AF65-F5344CB8AC3E}">
        <p14:creationId xmlns:p14="http://schemas.microsoft.com/office/powerpoint/2010/main" val="17026130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12995</TotalTime>
  <Words>689</Words>
  <Application>Microsoft Macintosh PowerPoint</Application>
  <PresentationFormat>Widescreen</PresentationFormat>
  <Paragraphs>77</Paragraphs>
  <Slides>10</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Office Theme</vt:lpstr>
      <vt:lpstr>Head Impact Exposure from Match Participation in Women’s Rugby League over one Season of Domestic Competition</vt:lpstr>
      <vt:lpstr>What was the purpose of the study?</vt:lpstr>
      <vt:lpstr>Methods: How was the study organized?</vt:lpstr>
      <vt:lpstr>Methods: How was the study organized?</vt:lpstr>
      <vt:lpstr>Overall Results</vt:lpstr>
      <vt:lpstr>Results by Position</vt:lpstr>
      <vt:lpstr>Discussion: How can we interpret these findings?</vt:lpstr>
      <vt:lpstr>Limitations</vt:lpstr>
      <vt:lpstr>References</vt:lpstr>
      <vt:lpstr>Images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Head Impact Exposure from Match Participation in Women’s Rugby League over one Season of Domestic Competition</dc:title>
  <dc:creator>Borthwick, Kiera</dc:creator>
  <cp:lastModifiedBy>Borthwick, Kiera</cp:lastModifiedBy>
  <cp:revision>55</cp:revision>
  <dcterms:created xsi:type="dcterms:W3CDTF">2020-06-07T14:33:45Z</dcterms:created>
  <dcterms:modified xsi:type="dcterms:W3CDTF">2020-06-17T21:11:52Z</dcterms:modified>
</cp:coreProperties>
</file>