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4" r:id="rId4"/>
    <p:sldId id="259" r:id="rId5"/>
    <p:sldId id="263" r:id="rId6"/>
    <p:sldId id="260" r:id="rId7"/>
    <p:sldId id="266" r:id="rId8"/>
    <p:sldId id="261" r:id="rId9"/>
    <p:sldId id="262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thwick, Kiera" initials="BK" lastIdx="17" clrIdx="0">
    <p:extLst>
      <p:ext uri="{19B8F6BF-5375-455C-9EA6-DF929625EA0E}">
        <p15:presenceInfo xmlns:p15="http://schemas.microsoft.com/office/powerpoint/2012/main" userId="S::borthwickk21@mail.wlu.edu::8c3362da-bdd4-4392-afe9-738d3fad0b85" providerId="AD"/>
      </p:ext>
    </p:extLst>
  </p:cmAuthor>
  <p:cmAuthor id="2" name="Guest User" initials="GU" lastIdx="7" clrIdx="1">
    <p:extLst>
      <p:ext uri="{19B8F6BF-5375-455C-9EA6-DF929625EA0E}">
        <p15:presenceInfo xmlns:p15="http://schemas.microsoft.com/office/powerpoint/2012/main" userId="S::urn:spo:anon#0df96af4546641f7a610837ae4ca0da2a8692e2ff6c056f1cc61bb7150a6d594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F9990-F678-284D-938F-53EFEAEF4C5B}" v="72" dt="2019-06-26T13:22:43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4" autoAdjust="0"/>
    <p:restoredTop sz="88485"/>
  </p:normalViewPr>
  <p:slideViewPr>
    <p:cSldViewPr snapToGrid="0">
      <p:cViewPr varScale="1">
        <p:scale>
          <a:sx n="100" d="100"/>
          <a:sy n="100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0T16:24:05.973" idx="6">
    <p:pos x="10" y="10"/>
    <p:text>Kiera!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DBCD8-2776-7B4B-B58A-3EF528D6D8E0}" type="datetimeFigureOut">
              <a:rPr lang="en-US" smtClean="0"/>
              <a:t>7/20/20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C43ED-EE5C-3C45-A896-E0C02B3C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C43ED-EE5C-3C45-A896-E0C02B3CAA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6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C43ED-EE5C-3C45-A896-E0C02B3CAA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4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C43ED-EE5C-3C45-A896-E0C02B3CAA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6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C43ED-EE5C-3C45-A896-E0C02B3CAA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12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C43ED-EE5C-3C45-A896-E0C02B3CAA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are currently in the process of developing a model to better understand this data and its underlying biological significance.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C43ED-EE5C-3C45-A896-E0C02B3CAA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84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C43ED-EE5C-3C45-A896-E0C02B3CAA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5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source=images&amp;cd=&amp;ved=2ahUKEwih8-bk4vbiAhVvU98KHWuMDUoQjRx6BAgBEAU&amp;url=https://www.amoebasisters.com/parameciumparlorcomics/bound-ribosome-woes&amp;psig=AOvVaw13SllEGXTY6IyQA0C1YnTF&amp;ust=156107579514816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ved=2ahUKEwj7r7Xn3vPiAhVO11kKHdbaAxgQjRx6BAgBEAU&amp;url=http://ib.bioninja.com.au/standard-level/topic-2-molecular-biology/27-dna-replication-transcri/central-dogma.html&amp;psig=AOvVaw23zGg6--KMKehK3u1kscxj&amp;ust=156097163327760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ved=&amp;url=https://twitter.com/reliableriboso1&amp;psig=AOvVaw1DdTqH_0SyCJCHpwknecPN&amp;ust=156104528586637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ved=2ahUKEwjeurLI6vbiAhVGU98KHWsICvwQjRx6BAgBEAU&amp;url=https://twitter.com/WHSribosomes&amp;psig=AOvVaw2xUSYwO5P8W-jMGeBsMLGt&amp;ust=156107789196251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ved=2ahUKEwiWn-HFmvbiAhXBwFkKHVTrDXQQjRx6BAgBEAU&amp;url=https://www.123rf.com/clipart-vector/dry_yeast.html&amp;psig=AOvVaw0MdaIwMD5fSxWTuD1RW0M0&amp;ust=156105638820253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ved=2ahUKEwjW1ZP56vjiAhWr11kKHagCCiAQjRx6BAgBEAU&amp;url=https://memegenerator.net/instance/43815474/woah-template-whoa&amp;psig=AOvVaw0SPNOi1Ezmrye8mnd8amZ0&amp;ust=156114673863225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ved=2ahUKEwj42cvh7_jiAhXiYN8KHRixASwQjRx6BAgBEAU&amp;url=https://www.etsy.com/listing/658612834/ribosome-wall-art-print-biology-cute-fun&amp;psig=AOvVaw3tJ0WdnUeuo3AGloILFOpQ&amp;ust=156114803350605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9281"/>
            <a:ext cx="7264400" cy="944563"/>
          </a:xfrm>
        </p:spPr>
        <p:txBody>
          <a:bodyPr/>
          <a:lstStyle/>
          <a:p>
            <a:r>
              <a:rPr lang="en-US" dirty="0"/>
              <a:t>Codons and Code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52A2E3-E963-C648-B606-8DCD60DB6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0"/>
            <a:ext cx="0" cy="531563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5392" tIns="-22218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86271B3-54BE-1042-833B-0E27FE222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0"/>
            <a:ext cx="0" cy="531563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5392" tIns="-22218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10" descr="Image result for comic about a ribosome">
            <a:hlinkClick r:id="rId2"/>
            <a:extLst>
              <a:ext uri="{FF2B5EF4-FFF2-40B4-BE49-F238E27FC236}">
                <a16:creationId xmlns:a16="http://schemas.microsoft.com/office/drawing/2014/main" id="{442641C9-1193-224D-B724-C652CD50B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8"/>
          <a:stretch/>
        </p:blipFill>
        <p:spPr bwMode="auto">
          <a:xfrm>
            <a:off x="2438400" y="1512080"/>
            <a:ext cx="7083170" cy="493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A06FB8-C98F-D347-945E-F153EB10B440}"/>
              </a:ext>
            </a:extLst>
          </p:cNvPr>
          <p:cNvSpPr txBox="1"/>
          <p:nvPr/>
        </p:nvSpPr>
        <p:spPr>
          <a:xfrm>
            <a:off x="2878508" y="888630"/>
            <a:ext cx="643708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/>
              <a:t>Kiera Borthwick, Sherry Gu, Tara </a:t>
            </a:r>
            <a:r>
              <a:rPr lang="en-US" dirty="0" err="1"/>
              <a:t>Kakkaramadam</a:t>
            </a:r>
            <a:r>
              <a:rPr lang="en-US" dirty="0"/>
              <a:t>, and Sydney Tune 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itchFamily="2" charset="2"/>
              <a:buChar char="•"/>
            </a:pPr>
            <a:r>
              <a:rPr lang="en-US" dirty="0">
                <a:latin typeface="Corbel"/>
              </a:rPr>
              <a:t>The SRS Program and the Jeffress Memorial Trust</a:t>
            </a:r>
            <a:endParaRPr lang="en-US" dirty="0">
              <a:latin typeface="Corbel"/>
              <a:cs typeface="Calibri"/>
            </a:endParaRPr>
          </a:p>
          <a:p>
            <a:pPr>
              <a:buFont typeface="Arial" pitchFamily="2" charset="2"/>
              <a:buChar char="•"/>
            </a:pPr>
            <a:r>
              <a:rPr lang="en-US" dirty="0">
                <a:latin typeface="Corbel"/>
              </a:rPr>
              <a:t>Dr. J. Kyle Friend</a:t>
            </a:r>
            <a:endParaRPr lang="en-US" dirty="0">
              <a:latin typeface="Corbel"/>
              <a:cs typeface="Calibri"/>
            </a:endParaRPr>
          </a:p>
          <a:p>
            <a:pPr>
              <a:buFont typeface="Arial" pitchFamily="2" charset="2"/>
              <a:buChar char="•"/>
            </a:pPr>
            <a:r>
              <a:rPr lang="en-US" dirty="0">
                <a:latin typeface="Corbel"/>
                <a:ea typeface="+mn-lt"/>
                <a:cs typeface="+mn-lt"/>
              </a:rPr>
              <a:t>Dr. Fred </a:t>
            </a:r>
            <a:r>
              <a:rPr lang="en-US" dirty="0" err="1">
                <a:latin typeface="Corbel"/>
                <a:ea typeface="+mn-lt"/>
                <a:cs typeface="+mn-lt"/>
              </a:rPr>
              <a:t>LaRiviere</a:t>
            </a:r>
            <a:endParaRPr lang="en-US" dirty="0">
              <a:latin typeface="Corbel"/>
              <a:ea typeface="+mn-lt"/>
              <a:cs typeface="+mn-lt"/>
            </a:endParaRPr>
          </a:p>
          <a:p>
            <a:pPr>
              <a:buFont typeface="Arial" pitchFamily="2" charset="2"/>
              <a:buChar char="•"/>
            </a:pPr>
            <a:r>
              <a:rPr lang="en-US" dirty="0">
                <a:latin typeface="Corbel"/>
                <a:ea typeface="+mn-lt"/>
                <a:cs typeface="+mn-lt"/>
              </a:rPr>
              <a:t>Ben Peeples and Tori Hester</a:t>
            </a:r>
          </a:p>
          <a:p>
            <a:pPr>
              <a:buFont typeface="Arial" pitchFamily="2" charset="2"/>
              <a:buChar char="•"/>
            </a:pPr>
            <a:r>
              <a:rPr lang="en-US" dirty="0">
                <a:latin typeface="Corbel"/>
              </a:rPr>
              <a:t>Dr. Natalia </a:t>
            </a:r>
            <a:r>
              <a:rPr lang="en-US" dirty="0" err="1">
                <a:latin typeface="Corbel"/>
              </a:rPr>
              <a:t>Toporikova</a:t>
            </a:r>
            <a:endParaRPr lang="en-US" dirty="0">
              <a:latin typeface="Corbel"/>
              <a:cs typeface="Calibri"/>
            </a:endParaRPr>
          </a:p>
          <a:p>
            <a:pPr>
              <a:buFont typeface="Arial" pitchFamily="2" charset="2"/>
              <a:buChar char="•"/>
            </a:pPr>
            <a:r>
              <a:rPr lang="en-US" dirty="0">
                <a:latin typeface="Corbel"/>
                <a:cs typeface="Calibri"/>
              </a:rPr>
              <a:t>Our </a:t>
            </a:r>
            <a:r>
              <a:rPr lang="en-US" dirty="0">
                <a:latin typeface="Corbel"/>
              </a:rPr>
              <a:t>fellow SRS students and faculty</a:t>
            </a:r>
            <a:endParaRPr lang="en-US" dirty="0">
              <a:latin typeface="Corbel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B3C75-1739-443B-8174-180A48EF78AB}"/>
              </a:ext>
            </a:extLst>
          </p:cNvPr>
          <p:cNvSpPr txBox="1"/>
          <p:nvPr/>
        </p:nvSpPr>
        <p:spPr>
          <a:xfrm>
            <a:off x="838200" y="681824"/>
            <a:ext cx="105122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Corbel"/>
              </a:rPr>
              <a:t>Acknowledgments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E4CC2-6974-4EBE-A05E-E40102987105}"/>
              </a:ext>
            </a:extLst>
          </p:cNvPr>
          <p:cNvSpPr txBox="1"/>
          <p:nvPr/>
        </p:nvSpPr>
        <p:spPr>
          <a:xfrm>
            <a:off x="4325983" y="5451062"/>
            <a:ext cx="354003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i="1" dirty="0">
                <a:latin typeface="Corbel"/>
              </a:rPr>
              <a:t>Any questions?</a:t>
            </a:r>
            <a:endParaRPr lang="en-US" sz="4000" dirty="0">
              <a:latin typeface="Corbel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F27F97F-BD72-EA46-950E-C033039EB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009" y="5196840"/>
            <a:ext cx="1870991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0F483-3C2C-E848-A2D8-42DD5338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3186"/>
            <a:ext cx="10515600" cy="1325563"/>
          </a:xfrm>
        </p:spPr>
        <p:txBody>
          <a:bodyPr/>
          <a:lstStyle/>
          <a:p>
            <a:pPr algn="ctr"/>
            <a:r>
              <a:rPr lang="en-US"/>
              <a:t>What is translation? </a:t>
            </a:r>
            <a:endParaRPr lang="en-US" dirty="0"/>
          </a:p>
        </p:txBody>
      </p:sp>
      <p:pic>
        <p:nvPicPr>
          <p:cNvPr id="4098" name="Picture 2" descr="Image result for the central dogma">
            <a:hlinkClick r:id="rId3"/>
            <a:extLst>
              <a:ext uri="{FF2B5EF4-FFF2-40B4-BE49-F238E27FC236}">
                <a16:creationId xmlns:a16="http://schemas.microsoft.com/office/drawing/2014/main" id="{1E1587E9-70BA-CD42-A972-93DDE7602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74" y="1200150"/>
            <a:ext cx="10993926" cy="496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75193AFF-2964-0449-B224-A8F394520104}"/>
              </a:ext>
            </a:extLst>
          </p:cNvPr>
          <p:cNvSpPr/>
          <p:nvPr/>
        </p:nvSpPr>
        <p:spPr>
          <a:xfrm>
            <a:off x="6565900" y="2705100"/>
            <a:ext cx="2019300" cy="723900"/>
          </a:xfrm>
          <a:prstGeom prst="donut">
            <a:avLst>
              <a:gd name="adj" fmla="val 109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C5C5-0A82-3541-8F42-0895A671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Translation occurs at the ribosome.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CDC407-DDA3-C24F-98F3-A7A5F2CCCD95}"/>
              </a:ext>
            </a:extLst>
          </p:cNvPr>
          <p:cNvSpPr/>
          <p:nvPr/>
        </p:nvSpPr>
        <p:spPr>
          <a:xfrm>
            <a:off x="0" y="4789487"/>
            <a:ext cx="12192000" cy="3937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mRNA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1CCD195-59A5-B94E-BF04-30AEFDC87C5E}"/>
              </a:ext>
            </a:extLst>
          </p:cNvPr>
          <p:cNvGrpSpPr/>
          <p:nvPr/>
        </p:nvGrpSpPr>
        <p:grpSpPr>
          <a:xfrm>
            <a:off x="4470031" y="1838686"/>
            <a:ext cx="3162300" cy="4271276"/>
            <a:chOff x="4470031" y="1838686"/>
            <a:chExt cx="3162300" cy="42712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6D1CB4E-0AE0-3047-AA9B-B3A6C97E3F8B}"/>
                </a:ext>
              </a:extLst>
            </p:cNvPr>
            <p:cNvSpPr/>
            <p:nvPr/>
          </p:nvSpPr>
          <p:spPr>
            <a:xfrm>
              <a:off x="5874208" y="1838686"/>
              <a:ext cx="354472" cy="30726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8FA96B9-C78F-FE44-892B-9DDAB3814F5D}"/>
                </a:ext>
              </a:extLst>
            </p:cNvPr>
            <p:cNvSpPr/>
            <p:nvPr/>
          </p:nvSpPr>
          <p:spPr>
            <a:xfrm>
              <a:off x="6328383" y="2538853"/>
              <a:ext cx="354472" cy="307260"/>
            </a:xfrm>
            <a:prstGeom prst="ellipse">
              <a:avLst/>
            </a:prstGeom>
            <a:solidFill>
              <a:srgbClr val="DF0000"/>
            </a:solidFill>
            <a:ln>
              <a:solidFill>
                <a:srgbClr val="D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CAFE824-B57D-194D-AE14-44F26D7A4CB7}"/>
                </a:ext>
              </a:extLst>
            </p:cNvPr>
            <p:cNvSpPr/>
            <p:nvPr/>
          </p:nvSpPr>
          <p:spPr>
            <a:xfrm>
              <a:off x="5973911" y="2828533"/>
              <a:ext cx="354472" cy="30726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0FAFAE1-3643-2145-959E-51535C87A58E}"/>
                </a:ext>
              </a:extLst>
            </p:cNvPr>
            <p:cNvSpPr/>
            <p:nvPr/>
          </p:nvSpPr>
          <p:spPr>
            <a:xfrm>
              <a:off x="5321546" y="1926219"/>
              <a:ext cx="354472" cy="307260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84883D4-A63E-2F48-BD82-F7E17E3AEAD1}"/>
                </a:ext>
              </a:extLst>
            </p:cNvPr>
            <p:cNvSpPr/>
            <p:nvPr/>
          </p:nvSpPr>
          <p:spPr>
            <a:xfrm>
              <a:off x="6407661" y="2079849"/>
              <a:ext cx="354472" cy="30726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7709141-16F4-0445-B401-B14A90515B4E}"/>
                </a:ext>
              </a:extLst>
            </p:cNvPr>
            <p:cNvGrpSpPr/>
            <p:nvPr/>
          </p:nvGrpSpPr>
          <p:grpSpPr>
            <a:xfrm>
              <a:off x="4470031" y="3311101"/>
              <a:ext cx="3162300" cy="2798861"/>
              <a:chOff x="8420100" y="2639615"/>
              <a:chExt cx="1143000" cy="1079897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7092AF3-BE6A-2642-98B7-2FE71655F4CD}"/>
                  </a:ext>
                </a:extLst>
              </p:cNvPr>
              <p:cNvSpPr/>
              <p:nvPr/>
            </p:nvSpPr>
            <p:spPr>
              <a:xfrm>
                <a:off x="8420100" y="2639615"/>
                <a:ext cx="1143000" cy="5976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114305A-B13E-C749-918D-64B2E3827654}"/>
                  </a:ext>
                </a:extLst>
              </p:cNvPr>
              <p:cNvSpPr/>
              <p:nvPr/>
            </p:nvSpPr>
            <p:spPr>
              <a:xfrm>
                <a:off x="8528050" y="3331964"/>
                <a:ext cx="927100" cy="3875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130BA41-D845-684E-A18A-FED728E3971D}"/>
                </a:ext>
              </a:extLst>
            </p:cNvPr>
            <p:cNvCxnSpPr>
              <a:cxnSpLocks/>
              <a:stCxn id="46" idx="7"/>
              <a:endCxn id="45" idx="3"/>
            </p:cNvCxnSpPr>
            <p:nvPr/>
          </p:nvCxnSpPr>
          <p:spPr>
            <a:xfrm flipV="1">
              <a:off x="6276472" y="2801116"/>
              <a:ext cx="103822" cy="724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CA89E4D-2463-DC4D-8F16-D05042A8037B}"/>
                </a:ext>
              </a:extLst>
            </p:cNvPr>
            <p:cNvCxnSpPr>
              <a:cxnSpLocks/>
              <a:stCxn id="45" idx="7"/>
              <a:endCxn id="48" idx="4"/>
            </p:cNvCxnSpPr>
            <p:nvPr/>
          </p:nvCxnSpPr>
          <p:spPr>
            <a:xfrm flipH="1" flipV="1">
              <a:off x="6584897" y="2387109"/>
              <a:ext cx="46047" cy="1967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8F5BC22-FE24-3147-BCA3-0AA2598D44B3}"/>
                </a:ext>
              </a:extLst>
            </p:cNvPr>
            <p:cNvCxnSpPr>
              <a:cxnSpLocks/>
            </p:cNvCxnSpPr>
            <p:nvPr/>
          </p:nvCxnSpPr>
          <p:spPr>
            <a:xfrm>
              <a:off x="6183160" y="3130958"/>
              <a:ext cx="51165" cy="1996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68765C1-8551-014D-92C6-D19753359F43}"/>
                </a:ext>
              </a:extLst>
            </p:cNvPr>
            <p:cNvCxnSpPr>
              <a:cxnSpLocks/>
              <a:stCxn id="48" idx="1"/>
              <a:endCxn id="44" idx="6"/>
            </p:cNvCxnSpPr>
            <p:nvPr/>
          </p:nvCxnSpPr>
          <p:spPr>
            <a:xfrm flipH="1" flipV="1">
              <a:off x="6228680" y="1992316"/>
              <a:ext cx="230892" cy="1325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4640F23-6C3C-C742-90F2-25FA587ABD53}"/>
                </a:ext>
              </a:extLst>
            </p:cNvPr>
            <p:cNvCxnSpPr>
              <a:cxnSpLocks/>
              <a:stCxn id="44" idx="2"/>
              <a:endCxn id="47" idx="6"/>
            </p:cNvCxnSpPr>
            <p:nvPr/>
          </p:nvCxnSpPr>
          <p:spPr>
            <a:xfrm flipH="1">
              <a:off x="5676018" y="1992316"/>
              <a:ext cx="198190" cy="875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18F8782-29B0-F440-A297-C2DBE9B2FBA1}"/>
              </a:ext>
            </a:extLst>
          </p:cNvPr>
          <p:cNvGrpSpPr/>
          <p:nvPr/>
        </p:nvGrpSpPr>
        <p:grpSpPr>
          <a:xfrm>
            <a:off x="9283605" y="1849492"/>
            <a:ext cx="3189783" cy="4271276"/>
            <a:chOff x="9281617" y="1838686"/>
            <a:chExt cx="3189783" cy="427127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030721F-6D3B-7A45-BB52-7F409F1C4B9E}"/>
                </a:ext>
              </a:extLst>
            </p:cNvPr>
            <p:cNvGrpSpPr/>
            <p:nvPr/>
          </p:nvGrpSpPr>
          <p:grpSpPr>
            <a:xfrm>
              <a:off x="9309100" y="3311101"/>
              <a:ext cx="3162300" cy="2798861"/>
              <a:chOff x="8420100" y="2639615"/>
              <a:chExt cx="1143000" cy="1079897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CE0D825-9D82-8149-8329-B79607CE72E6}"/>
                  </a:ext>
                </a:extLst>
              </p:cNvPr>
              <p:cNvSpPr/>
              <p:nvPr/>
            </p:nvSpPr>
            <p:spPr>
              <a:xfrm>
                <a:off x="8420100" y="2639615"/>
                <a:ext cx="1143000" cy="5976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1241D6B-8D5D-A842-809A-78DC94D23012}"/>
                  </a:ext>
                </a:extLst>
              </p:cNvPr>
              <p:cNvSpPr/>
              <p:nvPr/>
            </p:nvSpPr>
            <p:spPr>
              <a:xfrm>
                <a:off x="8528050" y="3331964"/>
                <a:ext cx="927100" cy="3875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CEE9FF8-E28F-7345-9E4B-B7C1AF0D4BB1}"/>
                </a:ext>
              </a:extLst>
            </p:cNvPr>
            <p:cNvSpPr/>
            <p:nvPr/>
          </p:nvSpPr>
          <p:spPr>
            <a:xfrm>
              <a:off x="10308357" y="2393887"/>
              <a:ext cx="354472" cy="30726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A91A0B-678B-EE48-9DDD-EBFE75695421}"/>
                </a:ext>
              </a:extLst>
            </p:cNvPr>
            <p:cNvSpPr/>
            <p:nvPr/>
          </p:nvSpPr>
          <p:spPr>
            <a:xfrm>
              <a:off x="9813325" y="2540789"/>
              <a:ext cx="354472" cy="30726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6A449E4-9C00-284A-A43B-943A100ABE0C}"/>
                </a:ext>
              </a:extLst>
            </p:cNvPr>
            <p:cNvSpPr/>
            <p:nvPr/>
          </p:nvSpPr>
          <p:spPr>
            <a:xfrm>
              <a:off x="9281617" y="2370172"/>
              <a:ext cx="354472" cy="30726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8750E6C-7D65-0B4F-B0F1-C2973D1613B9}"/>
                </a:ext>
              </a:extLst>
            </p:cNvPr>
            <p:cNvSpPr/>
            <p:nvPr/>
          </p:nvSpPr>
          <p:spPr>
            <a:xfrm>
              <a:off x="9526633" y="1971216"/>
              <a:ext cx="354472" cy="307260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56165CA-034D-664E-A5D8-0A994FEEA467}"/>
                </a:ext>
              </a:extLst>
            </p:cNvPr>
            <p:cNvSpPr/>
            <p:nvPr/>
          </p:nvSpPr>
          <p:spPr>
            <a:xfrm>
              <a:off x="10636782" y="1838686"/>
              <a:ext cx="354472" cy="30726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922FAC7-56CC-6A4F-8A99-D9B41BFCE8A3}"/>
                </a:ext>
              </a:extLst>
            </p:cNvPr>
            <p:cNvSpPr/>
            <p:nvPr/>
          </p:nvSpPr>
          <p:spPr>
            <a:xfrm>
              <a:off x="11090957" y="2538853"/>
              <a:ext cx="354472" cy="307260"/>
            </a:xfrm>
            <a:prstGeom prst="ellipse">
              <a:avLst/>
            </a:prstGeom>
            <a:solidFill>
              <a:srgbClr val="DF0000"/>
            </a:solidFill>
            <a:ln>
              <a:solidFill>
                <a:srgbClr val="D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444124B-6964-FE4B-BCA3-ED7EC0274EE7}"/>
                </a:ext>
              </a:extLst>
            </p:cNvPr>
            <p:cNvSpPr/>
            <p:nvPr/>
          </p:nvSpPr>
          <p:spPr>
            <a:xfrm>
              <a:off x="10736485" y="2828533"/>
              <a:ext cx="354472" cy="30726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EC94233-D213-444C-9CD3-90CBD78B075A}"/>
                </a:ext>
              </a:extLst>
            </p:cNvPr>
            <p:cNvSpPr/>
            <p:nvPr/>
          </p:nvSpPr>
          <p:spPr>
            <a:xfrm>
              <a:off x="10084120" y="1926219"/>
              <a:ext cx="354472" cy="307260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71A33FB-E55B-0849-B038-3147ED4590E9}"/>
                </a:ext>
              </a:extLst>
            </p:cNvPr>
            <p:cNvSpPr/>
            <p:nvPr/>
          </p:nvSpPr>
          <p:spPr>
            <a:xfrm>
              <a:off x="11170235" y="2079849"/>
              <a:ext cx="354472" cy="30726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7FFCB63-A9FC-2143-A788-108C4537E2AF}"/>
                </a:ext>
              </a:extLst>
            </p:cNvPr>
            <p:cNvCxnSpPr>
              <a:cxnSpLocks/>
              <a:stCxn id="102" idx="7"/>
              <a:endCxn id="101" idx="3"/>
            </p:cNvCxnSpPr>
            <p:nvPr/>
          </p:nvCxnSpPr>
          <p:spPr>
            <a:xfrm flipV="1">
              <a:off x="11039046" y="2801116"/>
              <a:ext cx="103822" cy="724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6669F65-E373-1B41-8300-05F4DBE87A63}"/>
                </a:ext>
              </a:extLst>
            </p:cNvPr>
            <p:cNvCxnSpPr>
              <a:cxnSpLocks/>
              <a:stCxn id="101" idx="7"/>
              <a:endCxn id="104" idx="4"/>
            </p:cNvCxnSpPr>
            <p:nvPr/>
          </p:nvCxnSpPr>
          <p:spPr>
            <a:xfrm flipH="1" flipV="1">
              <a:off x="11347471" y="2387109"/>
              <a:ext cx="46047" cy="1967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280AA02-9731-D241-9ABA-535276411D06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734" y="3130958"/>
              <a:ext cx="51165" cy="1996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72435A4-EE68-0344-ACAF-FB970D0AA1AD}"/>
                </a:ext>
              </a:extLst>
            </p:cNvPr>
            <p:cNvCxnSpPr>
              <a:cxnSpLocks/>
              <a:stCxn id="104" idx="1"/>
              <a:endCxn id="100" idx="6"/>
            </p:cNvCxnSpPr>
            <p:nvPr/>
          </p:nvCxnSpPr>
          <p:spPr>
            <a:xfrm flipH="1" flipV="1">
              <a:off x="10991254" y="1992316"/>
              <a:ext cx="230892" cy="1325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EFF28D0-961A-D64B-B32E-5A4D5DEF6114}"/>
                </a:ext>
              </a:extLst>
            </p:cNvPr>
            <p:cNvCxnSpPr>
              <a:cxnSpLocks/>
              <a:stCxn id="100" idx="2"/>
              <a:endCxn id="103" idx="6"/>
            </p:cNvCxnSpPr>
            <p:nvPr/>
          </p:nvCxnSpPr>
          <p:spPr>
            <a:xfrm flipH="1">
              <a:off x="10438592" y="1992316"/>
              <a:ext cx="198190" cy="875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22A803B-587B-B84F-83EF-13E0F5046701}"/>
                </a:ext>
              </a:extLst>
            </p:cNvPr>
            <p:cNvCxnSpPr>
              <a:cxnSpLocks/>
              <a:stCxn id="103" idx="2"/>
              <a:endCxn id="42" idx="6"/>
            </p:cNvCxnSpPr>
            <p:nvPr/>
          </p:nvCxnSpPr>
          <p:spPr>
            <a:xfrm flipH="1">
              <a:off x="9881105" y="2079849"/>
              <a:ext cx="203015" cy="44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124388C-C244-714A-84C8-F17583125095}"/>
                </a:ext>
              </a:extLst>
            </p:cNvPr>
            <p:cNvCxnSpPr>
              <a:cxnSpLocks/>
              <a:stCxn id="42" idx="3"/>
              <a:endCxn id="41" idx="0"/>
            </p:cNvCxnSpPr>
            <p:nvPr/>
          </p:nvCxnSpPr>
          <p:spPr>
            <a:xfrm flipH="1">
              <a:off x="9458853" y="2233479"/>
              <a:ext cx="119691" cy="136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021F312-1FB3-2D44-8655-F0A833C52A8A}"/>
                </a:ext>
              </a:extLst>
            </p:cNvPr>
            <p:cNvCxnSpPr>
              <a:cxnSpLocks/>
              <a:stCxn id="40" idx="2"/>
              <a:endCxn id="41" idx="5"/>
            </p:cNvCxnSpPr>
            <p:nvPr/>
          </p:nvCxnSpPr>
          <p:spPr>
            <a:xfrm flipH="1" flipV="1">
              <a:off x="9584178" y="2632435"/>
              <a:ext cx="229147" cy="619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6858419-B64B-F947-A03E-6800B8CC6FF2}"/>
                </a:ext>
              </a:extLst>
            </p:cNvPr>
            <p:cNvCxnSpPr>
              <a:cxnSpLocks/>
              <a:stCxn id="39" idx="3"/>
              <a:endCxn id="40" idx="6"/>
            </p:cNvCxnSpPr>
            <p:nvPr/>
          </p:nvCxnSpPr>
          <p:spPr>
            <a:xfrm flipH="1">
              <a:off x="10167797" y="2656150"/>
              <a:ext cx="192471" cy="382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B9EA7AA-DE7C-EF45-B01D-2EEAA347D8C3}"/>
              </a:ext>
            </a:extLst>
          </p:cNvPr>
          <p:cNvGrpSpPr/>
          <p:nvPr/>
        </p:nvGrpSpPr>
        <p:grpSpPr>
          <a:xfrm>
            <a:off x="-272551" y="3321907"/>
            <a:ext cx="3162300" cy="2798861"/>
            <a:chOff x="8420100" y="2639615"/>
            <a:chExt cx="1143000" cy="1079897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1B0ED77-B7C7-1349-B6BA-1424480013E7}"/>
                </a:ext>
              </a:extLst>
            </p:cNvPr>
            <p:cNvSpPr/>
            <p:nvPr/>
          </p:nvSpPr>
          <p:spPr>
            <a:xfrm>
              <a:off x="8420100" y="2639615"/>
              <a:ext cx="1143000" cy="5976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DBDD667-148C-CE41-B282-D0CDF7D6B01B}"/>
                </a:ext>
              </a:extLst>
            </p:cNvPr>
            <p:cNvSpPr/>
            <p:nvPr/>
          </p:nvSpPr>
          <p:spPr>
            <a:xfrm>
              <a:off x="8528050" y="3331964"/>
              <a:ext cx="927100" cy="3875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10C2EDB-EADE-094A-9E83-15D098EE65F3}"/>
              </a:ext>
            </a:extLst>
          </p:cNvPr>
          <p:cNvSpPr/>
          <p:nvPr/>
        </p:nvSpPr>
        <p:spPr>
          <a:xfrm>
            <a:off x="717550" y="4656137"/>
            <a:ext cx="1168400" cy="6604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START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22A18B8-4626-9A4C-BC03-74B4A070D27F}"/>
              </a:ext>
            </a:extLst>
          </p:cNvPr>
          <p:cNvSpPr/>
          <p:nvPr/>
        </p:nvSpPr>
        <p:spPr>
          <a:xfrm>
            <a:off x="10306050" y="4656137"/>
            <a:ext cx="1168400" cy="660400"/>
          </a:xfrm>
          <a:prstGeom prst="roundRect">
            <a:avLst/>
          </a:prstGeom>
          <a:solidFill>
            <a:srgbClr val="DF0000"/>
          </a:solidFill>
          <a:ln>
            <a:solidFill>
              <a:srgbClr val="D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STOP</a:t>
            </a:r>
          </a:p>
        </p:txBody>
      </p:sp>
      <p:pic>
        <p:nvPicPr>
          <p:cNvPr id="10" name="Picture 7" descr="Related image">
            <a:hlinkClick r:id="rId3"/>
            <a:extLst>
              <a:ext uri="{FF2B5EF4-FFF2-40B4-BE49-F238E27FC236}">
                <a16:creationId xmlns:a16="http://schemas.microsoft.com/office/drawing/2014/main" id="{704DD15F-2C48-0D44-8087-30BC1BC98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b="3050"/>
          <a:stretch/>
        </p:blipFill>
        <p:spPr bwMode="auto">
          <a:xfrm>
            <a:off x="889320" y="48338"/>
            <a:ext cx="1132834" cy="11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Related image">
            <a:hlinkClick r:id="rId3"/>
            <a:extLst>
              <a:ext uri="{FF2B5EF4-FFF2-40B4-BE49-F238E27FC236}">
                <a16:creationId xmlns:a16="http://schemas.microsoft.com/office/drawing/2014/main" id="{FDEF3CDD-E5F2-0340-9607-AB0A45CF9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b="3050"/>
          <a:stretch/>
        </p:blipFill>
        <p:spPr bwMode="auto">
          <a:xfrm>
            <a:off x="10084120" y="96364"/>
            <a:ext cx="1132834" cy="11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362AD6-1F7A-C049-8BF5-668672CD0F6B}"/>
              </a:ext>
            </a:extLst>
          </p:cNvPr>
          <p:cNvSpPr txBox="1"/>
          <p:nvPr/>
        </p:nvSpPr>
        <p:spPr>
          <a:xfrm>
            <a:off x="300314" y="6252434"/>
            <a:ext cx="1905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1</a:t>
            </a:r>
            <a:r>
              <a:rPr lang="en-US" sz="2500" dirty="0"/>
              <a:t>. </a:t>
            </a:r>
            <a:r>
              <a:rPr lang="en-US" sz="2500" dirty="0">
                <a:latin typeface="+mj-lt"/>
              </a:rPr>
              <a:t>Initiation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BF9DCF-CE93-054F-95C3-2FE2E9537923}"/>
              </a:ext>
            </a:extLst>
          </p:cNvPr>
          <p:cNvSpPr txBox="1"/>
          <p:nvPr/>
        </p:nvSpPr>
        <p:spPr>
          <a:xfrm>
            <a:off x="1942312" y="6252434"/>
            <a:ext cx="20452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2. Elongation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537EA7-D30E-5A43-BCB2-A272E26C8057}"/>
              </a:ext>
            </a:extLst>
          </p:cNvPr>
          <p:cNvSpPr txBox="1"/>
          <p:nvPr/>
        </p:nvSpPr>
        <p:spPr>
          <a:xfrm>
            <a:off x="3766467" y="6252434"/>
            <a:ext cx="22074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3. Termination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0307DD-3C3E-B441-976B-C7D940889E46}"/>
              </a:ext>
            </a:extLst>
          </p:cNvPr>
          <p:cNvSpPr txBox="1"/>
          <p:nvPr/>
        </p:nvSpPr>
        <p:spPr>
          <a:xfrm>
            <a:off x="1184909" y="1312160"/>
            <a:ext cx="12121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+mj-lt"/>
              </a:rPr>
              <a:t>Nucleus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DA5D6B3-8EB1-7243-A518-30F0FDC9F3E3}"/>
              </a:ext>
            </a:extLst>
          </p:cNvPr>
          <p:cNvSpPr/>
          <p:nvPr/>
        </p:nvSpPr>
        <p:spPr>
          <a:xfrm>
            <a:off x="2581496" y="1458852"/>
            <a:ext cx="1069508" cy="243095"/>
          </a:xfrm>
          <a:prstGeom prst="rightArrow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1237520-D930-CF4C-9617-E5045C8E7278}"/>
              </a:ext>
            </a:extLst>
          </p:cNvPr>
          <p:cNvSpPr/>
          <p:nvPr/>
        </p:nvSpPr>
        <p:spPr>
          <a:xfrm>
            <a:off x="3835400" y="1458451"/>
            <a:ext cx="3282950" cy="2049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mRNA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F76C6EC-B475-2F4B-8634-99ACD39C7FE8}"/>
              </a:ext>
            </a:extLst>
          </p:cNvPr>
          <p:cNvGrpSpPr/>
          <p:nvPr/>
        </p:nvGrpSpPr>
        <p:grpSpPr>
          <a:xfrm>
            <a:off x="9283605" y="1859117"/>
            <a:ext cx="2243090" cy="1297107"/>
            <a:chOff x="6871088" y="1542232"/>
            <a:chExt cx="2243090" cy="1297107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D0C371B-F74B-2047-A77A-8928270EBB9A}"/>
                </a:ext>
              </a:extLst>
            </p:cNvPr>
            <p:cNvSpPr/>
            <p:nvPr/>
          </p:nvSpPr>
          <p:spPr>
            <a:xfrm>
              <a:off x="7897828" y="2097433"/>
              <a:ext cx="354472" cy="30726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AAB46EC-B3B0-8943-9974-8D9EBE0E061B}"/>
                </a:ext>
              </a:extLst>
            </p:cNvPr>
            <p:cNvSpPr/>
            <p:nvPr/>
          </p:nvSpPr>
          <p:spPr>
            <a:xfrm>
              <a:off x="7402796" y="2244335"/>
              <a:ext cx="354472" cy="30726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8C69F1C-32C6-2A45-8E4D-3A5BB88D264B}"/>
                </a:ext>
              </a:extLst>
            </p:cNvPr>
            <p:cNvSpPr/>
            <p:nvPr/>
          </p:nvSpPr>
          <p:spPr>
            <a:xfrm>
              <a:off x="6871088" y="2073718"/>
              <a:ext cx="354472" cy="30726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670ABC4-9C7C-E74D-8DBC-B2BAB2AAD184}"/>
                </a:ext>
              </a:extLst>
            </p:cNvPr>
            <p:cNvSpPr/>
            <p:nvPr/>
          </p:nvSpPr>
          <p:spPr>
            <a:xfrm>
              <a:off x="7116104" y="1674762"/>
              <a:ext cx="354472" cy="307260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C99296BB-48B9-5743-80DD-C485A7CB2724}"/>
                </a:ext>
              </a:extLst>
            </p:cNvPr>
            <p:cNvSpPr/>
            <p:nvPr/>
          </p:nvSpPr>
          <p:spPr>
            <a:xfrm>
              <a:off x="8226253" y="1542232"/>
              <a:ext cx="354472" cy="30726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AA6E378-48B6-2D41-928A-8D6C9DD1E74E}"/>
                </a:ext>
              </a:extLst>
            </p:cNvPr>
            <p:cNvSpPr/>
            <p:nvPr/>
          </p:nvSpPr>
          <p:spPr>
            <a:xfrm>
              <a:off x="8680428" y="2242399"/>
              <a:ext cx="354472" cy="307260"/>
            </a:xfrm>
            <a:prstGeom prst="ellipse">
              <a:avLst/>
            </a:prstGeom>
            <a:solidFill>
              <a:srgbClr val="DF0000"/>
            </a:solidFill>
            <a:ln>
              <a:solidFill>
                <a:srgbClr val="D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70E2331-1CB9-4648-964C-862D4D4D6F62}"/>
                </a:ext>
              </a:extLst>
            </p:cNvPr>
            <p:cNvSpPr/>
            <p:nvPr/>
          </p:nvSpPr>
          <p:spPr>
            <a:xfrm>
              <a:off x="8325956" y="2532079"/>
              <a:ext cx="354472" cy="30726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048E191-722B-444A-B0A1-953BDC06297B}"/>
                </a:ext>
              </a:extLst>
            </p:cNvPr>
            <p:cNvSpPr/>
            <p:nvPr/>
          </p:nvSpPr>
          <p:spPr>
            <a:xfrm>
              <a:off x="7673591" y="1629765"/>
              <a:ext cx="354472" cy="307260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08B6299-CA43-444A-B091-64A5C4E193A3}"/>
                </a:ext>
              </a:extLst>
            </p:cNvPr>
            <p:cNvSpPr/>
            <p:nvPr/>
          </p:nvSpPr>
          <p:spPr>
            <a:xfrm>
              <a:off x="8759706" y="1783395"/>
              <a:ext cx="354472" cy="30726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28012C0-D610-F24C-989D-41BA0253F24C}"/>
                </a:ext>
              </a:extLst>
            </p:cNvPr>
            <p:cNvCxnSpPr>
              <a:cxnSpLocks/>
              <a:stCxn id="135" idx="7"/>
              <a:endCxn id="134" idx="3"/>
            </p:cNvCxnSpPr>
            <p:nvPr/>
          </p:nvCxnSpPr>
          <p:spPr>
            <a:xfrm flipV="1">
              <a:off x="8628517" y="2504662"/>
              <a:ext cx="103822" cy="724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20D38C2-684C-2A4A-A11F-C0F9A280B07B}"/>
                </a:ext>
              </a:extLst>
            </p:cNvPr>
            <p:cNvCxnSpPr>
              <a:cxnSpLocks/>
              <a:stCxn id="134" idx="7"/>
              <a:endCxn id="137" idx="4"/>
            </p:cNvCxnSpPr>
            <p:nvPr/>
          </p:nvCxnSpPr>
          <p:spPr>
            <a:xfrm flipH="1" flipV="1">
              <a:off x="8936942" y="2090655"/>
              <a:ext cx="46047" cy="1967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E20FF1F-7231-C240-AFC7-507F62594A7D}"/>
                </a:ext>
              </a:extLst>
            </p:cNvPr>
            <p:cNvCxnSpPr>
              <a:cxnSpLocks/>
              <a:stCxn id="137" idx="1"/>
              <a:endCxn id="133" idx="6"/>
            </p:cNvCxnSpPr>
            <p:nvPr/>
          </p:nvCxnSpPr>
          <p:spPr>
            <a:xfrm flipH="1" flipV="1">
              <a:off x="8580725" y="1695862"/>
              <a:ext cx="230892" cy="1325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31213D1-AB05-444D-AC71-C66D3167DEEA}"/>
                </a:ext>
              </a:extLst>
            </p:cNvPr>
            <p:cNvCxnSpPr>
              <a:cxnSpLocks/>
              <a:stCxn id="133" idx="2"/>
              <a:endCxn id="136" idx="6"/>
            </p:cNvCxnSpPr>
            <p:nvPr/>
          </p:nvCxnSpPr>
          <p:spPr>
            <a:xfrm flipH="1">
              <a:off x="8028063" y="1695862"/>
              <a:ext cx="198190" cy="875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345EDA9-B8AC-C444-8E59-EBE654010363}"/>
                </a:ext>
              </a:extLst>
            </p:cNvPr>
            <p:cNvCxnSpPr>
              <a:cxnSpLocks/>
              <a:stCxn id="136" idx="2"/>
              <a:endCxn id="132" idx="6"/>
            </p:cNvCxnSpPr>
            <p:nvPr/>
          </p:nvCxnSpPr>
          <p:spPr>
            <a:xfrm flipH="1">
              <a:off x="7470576" y="1783395"/>
              <a:ext cx="203015" cy="44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0994970-67B4-8A4D-8256-099259746FC3}"/>
                </a:ext>
              </a:extLst>
            </p:cNvPr>
            <p:cNvCxnSpPr>
              <a:cxnSpLocks/>
              <a:stCxn id="132" idx="3"/>
              <a:endCxn id="131" idx="0"/>
            </p:cNvCxnSpPr>
            <p:nvPr/>
          </p:nvCxnSpPr>
          <p:spPr>
            <a:xfrm flipH="1">
              <a:off x="7048324" y="1937025"/>
              <a:ext cx="119691" cy="136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92F97FB-5542-CC47-85A6-1E5B5073D1B7}"/>
                </a:ext>
              </a:extLst>
            </p:cNvPr>
            <p:cNvCxnSpPr>
              <a:cxnSpLocks/>
              <a:stCxn id="130" idx="2"/>
              <a:endCxn id="131" idx="5"/>
            </p:cNvCxnSpPr>
            <p:nvPr/>
          </p:nvCxnSpPr>
          <p:spPr>
            <a:xfrm flipH="1" flipV="1">
              <a:off x="7173649" y="2335981"/>
              <a:ext cx="229147" cy="619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B9AA749-15C8-7148-942A-60FFC0CEC32D}"/>
                </a:ext>
              </a:extLst>
            </p:cNvPr>
            <p:cNvCxnSpPr>
              <a:cxnSpLocks/>
              <a:stCxn id="129" idx="3"/>
              <a:endCxn id="130" idx="6"/>
            </p:cNvCxnSpPr>
            <p:nvPr/>
          </p:nvCxnSpPr>
          <p:spPr>
            <a:xfrm flipH="1">
              <a:off x="7757268" y="2359696"/>
              <a:ext cx="192471" cy="382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032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949 L 0.3875 -0.003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39623 -0.0009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4.81481E-6 L 5E-6 0.00024 C -0.00455 -0.00069 -0.00911 -0.00115 -0.01355 -0.00185 C -0.02188 -0.0037 -0.01588 -0.00324 -0.02188 -0.00555 C -0.02539 -0.00717 -0.0289 -0.00856 -0.03229 -0.00925 L -0.04063 -0.01111 C -0.04415 -0.0118 -0.04766 -0.01226 -0.05105 -0.01296 C -0.05352 -0.01365 -0.05598 -0.01435 -0.05833 -0.01481 C -0.06667 -0.01435 -0.07513 -0.01412 -0.08333 -0.01296 C -0.08515 -0.01296 -0.08684 -0.0118 -0.08855 -0.01111 C -0.09075 -0.01041 -0.09778 -0.00717 -0.09895 -0.00555 C -0.1099 0.00718 -0.09309 -0.01226 -0.10625 0.00186 C -0.10847 0.00394 -0.11042 0.00672 -0.1125 0.00926 L -0.12188 0.02038 C -0.12292 0.02153 -0.12383 0.02315 -0.125 0.02408 L -0.13125 0.02778 L -0.13438 0.02963 " pathEditMode="relative" rAng="0" ptsTypes="AAAAAAAAAAAAAAAAA">
                                      <p:cBhvr>
                                        <p:cTn id="4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D436B322-C84E-C649-95CC-9796EE8BF313}"/>
              </a:ext>
            </a:extLst>
          </p:cNvPr>
          <p:cNvGrpSpPr/>
          <p:nvPr/>
        </p:nvGrpSpPr>
        <p:grpSpPr>
          <a:xfrm>
            <a:off x="7960111" y="959966"/>
            <a:ext cx="2745683" cy="2073848"/>
            <a:chOff x="3821198" y="1871799"/>
            <a:chExt cx="2745683" cy="2073848"/>
          </a:xfrm>
        </p:grpSpPr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0CBC0EBF-DDC7-AB42-944C-9249CDA1FF3F}"/>
                </a:ext>
              </a:extLst>
            </p:cNvPr>
            <p:cNvSpPr/>
            <p:nvPr/>
          </p:nvSpPr>
          <p:spPr>
            <a:xfrm rot="20959388">
              <a:off x="3821198" y="1871799"/>
              <a:ext cx="2745683" cy="1009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BFA22477-EBB5-4348-AB4B-C5A6A9FD637D}"/>
                </a:ext>
              </a:extLst>
            </p:cNvPr>
            <p:cNvSpPr/>
            <p:nvPr/>
          </p:nvSpPr>
          <p:spPr>
            <a:xfrm>
              <a:off x="4603597" y="3387352"/>
              <a:ext cx="1708999" cy="558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D4970A-B8A6-3E42-8E57-BC46E8F4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157" y="-16502"/>
            <a:ext cx="5667981" cy="939280"/>
          </a:xfrm>
        </p:spPr>
        <p:txBody>
          <a:bodyPr/>
          <a:lstStyle/>
          <a:p>
            <a:pPr algn="ctr"/>
            <a:r>
              <a:rPr lang="en-US" dirty="0"/>
              <a:t>What is processivity? 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93816F28-93B8-2846-9526-8B618DEE2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0"/>
            <a:ext cx="0" cy="254564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5392" tIns="-22218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6810ECF4-77EC-3347-981A-66F50E75B971}"/>
              </a:ext>
            </a:extLst>
          </p:cNvPr>
          <p:cNvSpPr txBox="1"/>
          <p:nvPr/>
        </p:nvSpPr>
        <p:spPr>
          <a:xfrm>
            <a:off x="3161095" y="2945766"/>
            <a:ext cx="58698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+mj-lt"/>
              </a:rPr>
              <a:t>Processive</a:t>
            </a:r>
            <a:r>
              <a:rPr lang="en-US" sz="3500" dirty="0">
                <a:latin typeface="+mj-lt"/>
              </a:rPr>
              <a:t>: </a:t>
            </a:r>
            <a:r>
              <a:rPr lang="en-US" sz="2500" dirty="0">
                <a:latin typeface="+mj-lt"/>
              </a:rPr>
              <a:t>Full length protein made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9FADBF8-0920-F442-914D-FFE6456612E0}"/>
              </a:ext>
            </a:extLst>
          </p:cNvPr>
          <p:cNvSpPr txBox="1"/>
          <p:nvPr/>
        </p:nvSpPr>
        <p:spPr>
          <a:xfrm>
            <a:off x="2630621" y="6311696"/>
            <a:ext cx="69307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+mj-lt"/>
              </a:rPr>
              <a:t>Non-Processive</a:t>
            </a:r>
            <a:r>
              <a:rPr lang="en-US" sz="3500" dirty="0">
                <a:latin typeface="+mj-lt"/>
              </a:rPr>
              <a:t>: </a:t>
            </a:r>
            <a:r>
              <a:rPr lang="en-US" sz="2500" dirty="0">
                <a:latin typeface="+mj-lt"/>
              </a:rPr>
              <a:t>Incomplete protein made</a:t>
            </a:r>
          </a:p>
          <a:p>
            <a:endParaRPr lang="en-US" sz="3000" dirty="0">
              <a:latin typeface="+mj-lt"/>
            </a:endParaRPr>
          </a:p>
        </p:txBody>
      </p: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32991F9C-7246-AA48-9452-7BAF3C271650}"/>
              </a:ext>
            </a:extLst>
          </p:cNvPr>
          <p:cNvGrpSpPr/>
          <p:nvPr/>
        </p:nvGrpSpPr>
        <p:grpSpPr>
          <a:xfrm>
            <a:off x="2470829" y="3989899"/>
            <a:ext cx="2745683" cy="2076927"/>
            <a:chOff x="4160549" y="3992877"/>
            <a:chExt cx="2745683" cy="2076927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6F49473-B836-1B47-B667-5B3E89F2F824}"/>
                </a:ext>
              </a:extLst>
            </p:cNvPr>
            <p:cNvSpPr/>
            <p:nvPr/>
          </p:nvSpPr>
          <p:spPr>
            <a:xfrm rot="21167914">
              <a:off x="4160549" y="3992877"/>
              <a:ext cx="2745683" cy="1009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59D395B-3D86-9444-9C3A-E4702ADE4967}"/>
                </a:ext>
              </a:extLst>
            </p:cNvPr>
            <p:cNvSpPr/>
            <p:nvPr/>
          </p:nvSpPr>
          <p:spPr>
            <a:xfrm>
              <a:off x="4874538" y="5511509"/>
              <a:ext cx="1708999" cy="558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D37934AC-430F-A645-BD8B-D2E16BCB7FC7}"/>
              </a:ext>
            </a:extLst>
          </p:cNvPr>
          <p:cNvGrpSpPr/>
          <p:nvPr/>
        </p:nvGrpSpPr>
        <p:grpSpPr>
          <a:xfrm rot="20148622">
            <a:off x="9653433" y="72960"/>
            <a:ext cx="2255925" cy="1321751"/>
            <a:chOff x="3539747" y="1196321"/>
            <a:chExt cx="2255925" cy="1321751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72DA4277-0A72-954A-9A3E-24D842D13139}"/>
                </a:ext>
              </a:extLst>
            </p:cNvPr>
            <p:cNvSpPr/>
            <p:nvPr/>
          </p:nvSpPr>
          <p:spPr>
            <a:xfrm rot="3083871">
              <a:off x="3527715" y="1404924"/>
              <a:ext cx="251687" cy="2276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02E7CE3-90C5-044E-B602-15EA8E9F7009}"/>
                </a:ext>
              </a:extLst>
            </p:cNvPr>
            <p:cNvSpPr/>
            <p:nvPr/>
          </p:nvSpPr>
          <p:spPr>
            <a:xfrm rot="3083871">
              <a:off x="3889375" y="1208353"/>
              <a:ext cx="251687" cy="2276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2BF91D9-8E5B-834A-9061-73C365AE5E6C}"/>
                </a:ext>
              </a:extLst>
            </p:cNvPr>
            <p:cNvSpPr/>
            <p:nvPr/>
          </p:nvSpPr>
          <p:spPr>
            <a:xfrm rot="3083871">
              <a:off x="4398691" y="1242649"/>
              <a:ext cx="251687" cy="2276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582E8234-CBFC-014C-BB71-64CE8233BE96}"/>
                </a:ext>
              </a:extLst>
            </p:cNvPr>
            <p:cNvSpPr/>
            <p:nvPr/>
          </p:nvSpPr>
          <p:spPr>
            <a:xfrm rot="3083871">
              <a:off x="4878604" y="1523277"/>
              <a:ext cx="251687" cy="2276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F6C52A4-07E9-1047-BEC2-071028685148}"/>
                </a:ext>
              </a:extLst>
            </p:cNvPr>
            <p:cNvSpPr/>
            <p:nvPr/>
          </p:nvSpPr>
          <p:spPr>
            <a:xfrm rot="3083871">
              <a:off x="5556016" y="1861987"/>
              <a:ext cx="251687" cy="22762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BA5426DF-9D58-D449-AF87-5BBFA6D00DF6}"/>
                </a:ext>
              </a:extLst>
            </p:cNvPr>
            <p:cNvSpPr/>
            <p:nvPr/>
          </p:nvSpPr>
          <p:spPr>
            <a:xfrm rot="3083871">
              <a:off x="5388557" y="2278417"/>
              <a:ext cx="251687" cy="2276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7BDEE36-2800-7044-A8BA-9E7775C87D48}"/>
                </a:ext>
              </a:extLst>
            </p:cNvPr>
            <p:cNvSpPr/>
            <p:nvPr/>
          </p:nvSpPr>
          <p:spPr>
            <a:xfrm rot="3083871">
              <a:off x="5283300" y="1523277"/>
              <a:ext cx="251687" cy="22762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F0907160-ADE9-8041-9202-F415B271E8F8}"/>
                </a:ext>
              </a:extLst>
            </p:cNvPr>
            <p:cNvSpPr/>
            <p:nvPr/>
          </p:nvSpPr>
          <p:spPr>
            <a:xfrm rot="3083871">
              <a:off x="4990121" y="2109063"/>
              <a:ext cx="251687" cy="2276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8FD19CF1-3B5D-8846-9DE2-1DD34C9BCB8A}"/>
                </a:ext>
              </a:extLst>
            </p:cNvPr>
            <p:cNvCxnSpPr>
              <a:cxnSpLocks/>
              <a:stCxn id="156" idx="0"/>
              <a:endCxn id="157" idx="3"/>
            </p:cNvCxnSpPr>
            <p:nvPr/>
          </p:nvCxnSpPr>
          <p:spPr>
            <a:xfrm flipV="1">
              <a:off x="3742503" y="1302834"/>
              <a:ext cx="154305" cy="14489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B95D957-5600-FE40-98A6-78F931EA9E43}"/>
                </a:ext>
              </a:extLst>
            </p:cNvPr>
            <p:cNvCxnSpPr>
              <a:cxnSpLocks/>
              <a:endCxn id="158" idx="3"/>
            </p:cNvCxnSpPr>
            <p:nvPr/>
          </p:nvCxnSpPr>
          <p:spPr>
            <a:xfrm>
              <a:off x="4107382" y="1269974"/>
              <a:ext cx="298742" cy="6715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BD73877-873D-A144-BE63-E7BE9925F97C}"/>
                </a:ext>
              </a:extLst>
            </p:cNvPr>
            <p:cNvCxnSpPr>
              <a:cxnSpLocks/>
              <a:endCxn id="159" idx="2"/>
            </p:cNvCxnSpPr>
            <p:nvPr/>
          </p:nvCxnSpPr>
          <p:spPr>
            <a:xfrm>
              <a:off x="4616698" y="1345357"/>
              <a:ext cx="309235" cy="19338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00F01968-2E28-834C-8F38-3B64C0BD1B72}"/>
                </a:ext>
              </a:extLst>
            </p:cNvPr>
            <p:cNvCxnSpPr>
              <a:cxnSpLocks/>
              <a:stCxn id="159" idx="7"/>
              <a:endCxn id="162" idx="3"/>
            </p:cNvCxnSpPr>
            <p:nvPr/>
          </p:nvCxnSpPr>
          <p:spPr>
            <a:xfrm flipV="1">
              <a:off x="5122858" y="1617758"/>
              <a:ext cx="167875" cy="3866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776C57E-9274-1145-8CBC-48BF15C412B8}"/>
                </a:ext>
              </a:extLst>
            </p:cNvPr>
            <p:cNvCxnSpPr>
              <a:cxnSpLocks/>
              <a:stCxn id="162" idx="6"/>
              <a:endCxn id="160" idx="2"/>
            </p:cNvCxnSpPr>
            <p:nvPr/>
          </p:nvCxnSpPr>
          <p:spPr>
            <a:xfrm>
              <a:off x="5487658" y="1735435"/>
              <a:ext cx="115687" cy="14201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012418A0-B2D0-2442-8C53-818711AF3076}"/>
                </a:ext>
              </a:extLst>
            </p:cNvPr>
            <p:cNvCxnSpPr>
              <a:cxnSpLocks/>
              <a:stCxn id="160" idx="5"/>
              <a:endCxn id="161" idx="1"/>
            </p:cNvCxnSpPr>
            <p:nvPr/>
          </p:nvCxnSpPr>
          <p:spPr>
            <a:xfrm flipH="1">
              <a:off x="5521775" y="2095550"/>
              <a:ext cx="152710" cy="17692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9E7C9E1-5DA9-1C49-A3F4-9F4445AF005E}"/>
                </a:ext>
              </a:extLst>
            </p:cNvPr>
            <p:cNvCxnSpPr>
              <a:cxnSpLocks/>
              <a:stCxn id="163" idx="7"/>
              <a:endCxn id="161" idx="3"/>
            </p:cNvCxnSpPr>
            <p:nvPr/>
          </p:nvCxnSpPr>
          <p:spPr>
            <a:xfrm>
              <a:off x="5234375" y="2242206"/>
              <a:ext cx="161615" cy="1306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58C20CC5-06CC-D34C-95BB-B33A60C27EB0}"/>
              </a:ext>
            </a:extLst>
          </p:cNvPr>
          <p:cNvGrpSpPr/>
          <p:nvPr/>
        </p:nvGrpSpPr>
        <p:grpSpPr>
          <a:xfrm rot="20148622">
            <a:off x="4941368" y="3688306"/>
            <a:ext cx="1098600" cy="504737"/>
            <a:chOff x="3539747" y="1230617"/>
            <a:chExt cx="1098600" cy="504737"/>
          </a:xfrm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D01109B9-70AF-BD4F-8B05-9E739B23CB68}"/>
                </a:ext>
              </a:extLst>
            </p:cNvPr>
            <p:cNvSpPr/>
            <p:nvPr/>
          </p:nvSpPr>
          <p:spPr>
            <a:xfrm rot="3083871">
              <a:off x="3527715" y="1404924"/>
              <a:ext cx="251687" cy="2276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F6013470-FDA3-684A-B10B-704D46A363BE}"/>
                </a:ext>
              </a:extLst>
            </p:cNvPr>
            <p:cNvSpPr/>
            <p:nvPr/>
          </p:nvSpPr>
          <p:spPr>
            <a:xfrm rot="3083871">
              <a:off x="4000388" y="1495699"/>
              <a:ext cx="251687" cy="2276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B601BCF9-52C9-3A43-B118-1135BE7D0F92}"/>
                </a:ext>
              </a:extLst>
            </p:cNvPr>
            <p:cNvSpPr/>
            <p:nvPr/>
          </p:nvSpPr>
          <p:spPr>
            <a:xfrm rot="3083871">
              <a:off x="4398691" y="1242649"/>
              <a:ext cx="251687" cy="2276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A0CBF1C-F322-8241-A56F-9BB0B04BCCBB}"/>
                </a:ext>
              </a:extLst>
            </p:cNvPr>
            <p:cNvCxnSpPr>
              <a:cxnSpLocks/>
              <a:stCxn id="209" idx="0"/>
              <a:endCxn id="210" idx="3"/>
            </p:cNvCxnSpPr>
            <p:nvPr/>
          </p:nvCxnSpPr>
          <p:spPr>
            <a:xfrm>
              <a:off x="3724965" y="1508340"/>
              <a:ext cx="300393" cy="2122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2679C46-1CC3-FE4E-8110-967FFBF6B3D0}"/>
                </a:ext>
              </a:extLst>
            </p:cNvPr>
            <p:cNvCxnSpPr>
              <a:cxnSpLocks/>
              <a:stCxn id="210" idx="0"/>
              <a:endCxn id="211" idx="4"/>
            </p:cNvCxnSpPr>
            <p:nvPr/>
          </p:nvCxnSpPr>
          <p:spPr>
            <a:xfrm rot="1451378" flipV="1">
              <a:off x="4247601" y="1387186"/>
              <a:ext cx="155564" cy="19160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3D76ED3-BD90-B546-88CE-CA65AF90F866}"/>
              </a:ext>
            </a:extLst>
          </p:cNvPr>
          <p:cNvSpPr/>
          <p:nvPr/>
        </p:nvSpPr>
        <p:spPr>
          <a:xfrm>
            <a:off x="0" y="2122269"/>
            <a:ext cx="12192000" cy="2402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mRNA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00597D44-EA47-7942-9510-E29C155E55BF}"/>
              </a:ext>
            </a:extLst>
          </p:cNvPr>
          <p:cNvSpPr/>
          <p:nvPr/>
        </p:nvSpPr>
        <p:spPr>
          <a:xfrm>
            <a:off x="17042" y="5130559"/>
            <a:ext cx="12192000" cy="2402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mRNA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1AA93FF1-7DC4-0F44-B456-7E5030D258EA}"/>
              </a:ext>
            </a:extLst>
          </p:cNvPr>
          <p:cNvGrpSpPr/>
          <p:nvPr/>
        </p:nvGrpSpPr>
        <p:grpSpPr>
          <a:xfrm>
            <a:off x="17042" y="4184786"/>
            <a:ext cx="2745683" cy="1669290"/>
            <a:chOff x="4356193" y="4359269"/>
            <a:chExt cx="2745683" cy="1669290"/>
          </a:xfrm>
        </p:grpSpPr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12429067-7919-A146-A0E0-CA2D68888013}"/>
                </a:ext>
              </a:extLst>
            </p:cNvPr>
            <p:cNvSpPr/>
            <p:nvPr/>
          </p:nvSpPr>
          <p:spPr>
            <a:xfrm>
              <a:off x="4356193" y="4359269"/>
              <a:ext cx="2745683" cy="1009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BB6935D4-9907-E84E-B0C3-B21228679F6F}"/>
                </a:ext>
              </a:extLst>
            </p:cNvPr>
            <p:cNvSpPr/>
            <p:nvPr/>
          </p:nvSpPr>
          <p:spPr>
            <a:xfrm>
              <a:off x="4874536" y="5470264"/>
              <a:ext cx="1708999" cy="558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35D854E-1981-3D4F-816F-F1A08FA96A3A}"/>
              </a:ext>
            </a:extLst>
          </p:cNvPr>
          <p:cNvGrpSpPr/>
          <p:nvPr/>
        </p:nvGrpSpPr>
        <p:grpSpPr>
          <a:xfrm>
            <a:off x="17042" y="1122083"/>
            <a:ext cx="2745683" cy="1669290"/>
            <a:chOff x="4356193" y="4359269"/>
            <a:chExt cx="2745683" cy="1669290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CF0583D9-8505-854C-9EB8-A110504656CB}"/>
                </a:ext>
              </a:extLst>
            </p:cNvPr>
            <p:cNvSpPr/>
            <p:nvPr/>
          </p:nvSpPr>
          <p:spPr>
            <a:xfrm>
              <a:off x="4356193" y="4359269"/>
              <a:ext cx="2745683" cy="1009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97F492C3-7230-FB4B-B6A5-2E7DB3893021}"/>
                </a:ext>
              </a:extLst>
            </p:cNvPr>
            <p:cNvSpPr/>
            <p:nvPr/>
          </p:nvSpPr>
          <p:spPr>
            <a:xfrm>
              <a:off x="4874536" y="5470264"/>
              <a:ext cx="1708999" cy="558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0" name="Rounded Rectangle 239">
            <a:extLst>
              <a:ext uri="{FF2B5EF4-FFF2-40B4-BE49-F238E27FC236}">
                <a16:creationId xmlns:a16="http://schemas.microsoft.com/office/drawing/2014/main" id="{39A8E018-D606-D643-A47E-03F139BF5CE8}"/>
              </a:ext>
            </a:extLst>
          </p:cNvPr>
          <p:cNvSpPr/>
          <p:nvPr/>
        </p:nvSpPr>
        <p:spPr>
          <a:xfrm>
            <a:off x="968812" y="5132946"/>
            <a:ext cx="842142" cy="32369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START</a:t>
            </a:r>
          </a:p>
        </p:txBody>
      </p:sp>
      <p:sp>
        <p:nvSpPr>
          <p:cNvPr id="241" name="Rounded Rectangle 240">
            <a:extLst>
              <a:ext uri="{FF2B5EF4-FFF2-40B4-BE49-F238E27FC236}">
                <a16:creationId xmlns:a16="http://schemas.microsoft.com/office/drawing/2014/main" id="{F84D140F-CEE8-3F4D-8EB2-692215AAEABC}"/>
              </a:ext>
            </a:extLst>
          </p:cNvPr>
          <p:cNvSpPr/>
          <p:nvPr/>
        </p:nvSpPr>
        <p:spPr>
          <a:xfrm>
            <a:off x="968812" y="2080550"/>
            <a:ext cx="842142" cy="32369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START</a:t>
            </a:r>
          </a:p>
        </p:txBody>
      </p:sp>
      <p:sp>
        <p:nvSpPr>
          <p:cNvPr id="242" name="Rounded Rectangle 241">
            <a:extLst>
              <a:ext uri="{FF2B5EF4-FFF2-40B4-BE49-F238E27FC236}">
                <a16:creationId xmlns:a16="http://schemas.microsoft.com/office/drawing/2014/main" id="{D1A86D91-F660-314C-8394-0B82D173C5A7}"/>
              </a:ext>
            </a:extLst>
          </p:cNvPr>
          <p:cNvSpPr/>
          <p:nvPr/>
        </p:nvSpPr>
        <p:spPr>
          <a:xfrm>
            <a:off x="9399700" y="2095708"/>
            <a:ext cx="842142" cy="323693"/>
          </a:xfrm>
          <a:prstGeom prst="roundRect">
            <a:avLst/>
          </a:prstGeom>
          <a:solidFill>
            <a:srgbClr val="DF0000"/>
          </a:solidFill>
          <a:ln>
            <a:solidFill>
              <a:srgbClr val="D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STOP</a:t>
            </a:r>
          </a:p>
        </p:txBody>
      </p:sp>
      <p:sp>
        <p:nvSpPr>
          <p:cNvPr id="243" name="Rounded Rectangle 242">
            <a:extLst>
              <a:ext uri="{FF2B5EF4-FFF2-40B4-BE49-F238E27FC236}">
                <a16:creationId xmlns:a16="http://schemas.microsoft.com/office/drawing/2014/main" id="{321915BC-0A2D-6B40-B7C8-E4C71F1D1392}"/>
              </a:ext>
            </a:extLst>
          </p:cNvPr>
          <p:cNvSpPr/>
          <p:nvPr/>
        </p:nvSpPr>
        <p:spPr>
          <a:xfrm>
            <a:off x="9140769" y="5088840"/>
            <a:ext cx="842142" cy="323693"/>
          </a:xfrm>
          <a:prstGeom prst="roundRect">
            <a:avLst/>
          </a:prstGeom>
          <a:solidFill>
            <a:srgbClr val="DF0000"/>
          </a:solidFill>
          <a:ln>
            <a:solidFill>
              <a:srgbClr val="D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147567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0185 L 0.69662 0.006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3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20899 -0.003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E544-909C-0045-9553-B6C649EA5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613" y="107948"/>
            <a:ext cx="3856618" cy="1325563"/>
          </a:xfrm>
        </p:spPr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2D3D0-CADD-B84A-9016-339D33961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1123996"/>
            <a:ext cx="7010400" cy="36163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Current stage: understanding conditions that are affecting translation and processivity</a:t>
            </a:r>
          </a:p>
          <a:p>
            <a:pPr lvl="1"/>
            <a:r>
              <a:rPr lang="en-US" dirty="0">
                <a:latin typeface="+mj-lt"/>
              </a:rPr>
              <a:t>Mutants</a:t>
            </a:r>
          </a:p>
          <a:p>
            <a:pPr lvl="1"/>
            <a:r>
              <a:rPr lang="en-US" dirty="0">
                <a:latin typeface="+mj-lt"/>
              </a:rPr>
              <a:t>Growth conditions</a:t>
            </a:r>
          </a:p>
          <a:p>
            <a:pPr lvl="1"/>
            <a:r>
              <a:rPr lang="en-US" dirty="0">
                <a:latin typeface="+mj-lt"/>
              </a:rPr>
              <a:t>Translation Inhibitors </a:t>
            </a:r>
          </a:p>
        </p:txBody>
      </p:sp>
      <p:pic>
        <p:nvPicPr>
          <p:cNvPr id="6" name="Picture 2" descr="Image result for let's hope ribosome meme">
            <a:hlinkClick r:id="rId3"/>
            <a:extLst>
              <a:ext uri="{FF2B5EF4-FFF2-40B4-BE49-F238E27FC236}">
                <a16:creationId xmlns:a16="http://schemas.microsoft.com/office/drawing/2014/main" id="{24B7B375-64CB-614E-A5AA-07F3543F7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9624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56385145-B8E3-2B41-A074-B2DFF235CD6E}"/>
              </a:ext>
            </a:extLst>
          </p:cNvPr>
          <p:cNvSpPr/>
          <p:nvPr/>
        </p:nvSpPr>
        <p:spPr>
          <a:xfrm flipH="1">
            <a:off x="6941131" y="3912351"/>
            <a:ext cx="2108200" cy="928290"/>
          </a:xfrm>
          <a:prstGeom prst="wedgeRoundRectCallout">
            <a:avLst>
              <a:gd name="adj1" fmla="val -80185"/>
              <a:gd name="adj2" fmla="val 8483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 AM THE KING!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241356-3972-054B-AECD-EE9744025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23" y="5848345"/>
            <a:ext cx="774700" cy="1037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CF5457-C148-5040-BCE8-326422DE7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44" y="5820833"/>
            <a:ext cx="774700" cy="1037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EC1EB-FDF2-6342-BD4E-3A5F80002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5820831"/>
            <a:ext cx="774700" cy="1037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BC4E5-68D5-5945-9A33-43203EDEB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50" y="5820833"/>
            <a:ext cx="774700" cy="103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5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8C62-8DB2-EA45-B885-0949DFCB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6302" y="33063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are we studying processivity? </a:t>
            </a:r>
          </a:p>
        </p:txBody>
      </p:sp>
      <p:grpSp>
        <p:nvGrpSpPr>
          <p:cNvPr id="7169" name="Group 7168">
            <a:extLst>
              <a:ext uri="{FF2B5EF4-FFF2-40B4-BE49-F238E27FC236}">
                <a16:creationId xmlns:a16="http://schemas.microsoft.com/office/drawing/2014/main" id="{3AA63B8F-6D3E-344C-A54D-8292621360E5}"/>
              </a:ext>
            </a:extLst>
          </p:cNvPr>
          <p:cNvGrpSpPr/>
          <p:nvPr/>
        </p:nvGrpSpPr>
        <p:grpSpPr>
          <a:xfrm>
            <a:off x="0" y="2679301"/>
            <a:ext cx="12192001" cy="1277149"/>
            <a:chOff x="1061766" y="3435976"/>
            <a:chExt cx="9840476" cy="1028873"/>
          </a:xfrm>
        </p:grpSpPr>
        <p:grpSp>
          <p:nvGrpSpPr>
            <p:cNvPr id="7168" name="Group 7167">
              <a:extLst>
                <a:ext uri="{FF2B5EF4-FFF2-40B4-BE49-F238E27FC236}">
                  <a16:creationId xmlns:a16="http://schemas.microsoft.com/office/drawing/2014/main" id="{D33E9BB0-3E78-5045-AC77-3909959BB56F}"/>
                </a:ext>
              </a:extLst>
            </p:cNvPr>
            <p:cNvGrpSpPr/>
            <p:nvPr/>
          </p:nvGrpSpPr>
          <p:grpSpPr>
            <a:xfrm>
              <a:off x="1061766" y="3435976"/>
              <a:ext cx="9840476" cy="1028873"/>
              <a:chOff x="3283680" y="1328169"/>
              <a:chExt cx="9840476" cy="1028873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F5B6EDA-34D1-F54E-B3E2-5BA5BB4B96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2062" y="1836328"/>
                <a:ext cx="4772094" cy="23387"/>
              </a:xfrm>
              <a:prstGeom prst="line">
                <a:avLst/>
              </a:prstGeom>
              <a:ln w="2286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E753837-92B0-EE4D-9EB9-BC202153F3E3}"/>
                  </a:ext>
                </a:extLst>
              </p:cNvPr>
              <p:cNvCxnSpPr>
                <a:cxnSpLocks/>
                <a:stCxn id="9" idx="1"/>
              </p:cNvCxnSpPr>
              <p:nvPr/>
            </p:nvCxnSpPr>
            <p:spPr>
              <a:xfrm>
                <a:off x="6400655" y="1842603"/>
                <a:ext cx="1968827" cy="0"/>
              </a:xfrm>
              <a:prstGeom prst="line">
                <a:avLst/>
              </a:prstGeom>
              <a:ln w="2286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B725A93-715E-A440-B4B6-2D72E3A3E236}"/>
                  </a:ext>
                </a:extLst>
              </p:cNvPr>
              <p:cNvCxnSpPr>
                <a:cxnSpLocks/>
                <a:endCxn id="9" idx="1"/>
              </p:cNvCxnSpPr>
              <p:nvPr/>
            </p:nvCxnSpPr>
            <p:spPr>
              <a:xfrm>
                <a:off x="3283680" y="1842603"/>
                <a:ext cx="3116974" cy="0"/>
              </a:xfrm>
              <a:prstGeom prst="line">
                <a:avLst/>
              </a:prstGeom>
              <a:ln w="2286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02DCD2A-8670-BB4D-8F36-6FEC385F0833}"/>
                  </a:ext>
                </a:extLst>
              </p:cNvPr>
              <p:cNvSpPr/>
              <p:nvPr/>
            </p:nvSpPr>
            <p:spPr>
              <a:xfrm>
                <a:off x="4431826" y="1328171"/>
                <a:ext cx="1568094" cy="102887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solidFill>
                      <a:schemeClr val="tx1"/>
                    </a:solidFill>
                  </a:rPr>
                  <a:t>Blue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059FBD-186F-DE40-9AAF-394F83EFABCC}"/>
                  </a:ext>
                </a:extLst>
              </p:cNvPr>
              <p:cNvSpPr/>
              <p:nvPr/>
            </p:nvSpPr>
            <p:spPr>
              <a:xfrm>
                <a:off x="6400655" y="1328169"/>
                <a:ext cx="1585517" cy="10288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solidFill>
                      <a:schemeClr val="tx1"/>
                    </a:solidFill>
                  </a:rPr>
                  <a:t>Yellow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57AD1-B14C-E44A-9C8B-F00467C38951}"/>
                  </a:ext>
                </a:extLst>
              </p:cNvPr>
              <p:cNvSpPr/>
              <p:nvPr/>
            </p:nvSpPr>
            <p:spPr>
              <a:xfrm>
                <a:off x="8369483" y="1328169"/>
                <a:ext cx="1585516" cy="101632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FFE4D6-105B-974B-923C-2E5B7B8A763C}"/>
                  </a:ext>
                </a:extLst>
              </p:cNvPr>
              <p:cNvSpPr/>
              <p:nvPr/>
            </p:nvSpPr>
            <p:spPr>
              <a:xfrm>
                <a:off x="10338313" y="1328169"/>
                <a:ext cx="1637787" cy="1028867"/>
              </a:xfrm>
              <a:prstGeom prst="rect">
                <a:avLst/>
              </a:prstGeom>
              <a:solidFill>
                <a:srgbClr val="DF0000"/>
              </a:solidFill>
              <a:ln>
                <a:solidFill>
                  <a:srgbClr val="D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solidFill>
                      <a:schemeClr val="tx1"/>
                    </a:solidFill>
                  </a:rPr>
                  <a:t>Red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65EA8D-C954-0843-982C-79B699FC8C4B}"/>
                </a:ext>
              </a:extLst>
            </p:cNvPr>
            <p:cNvSpPr txBox="1"/>
            <p:nvPr/>
          </p:nvSpPr>
          <p:spPr>
            <a:xfrm>
              <a:off x="6130010" y="3751298"/>
              <a:ext cx="1576805" cy="38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/>
                <a:t>Orange</a:t>
              </a:r>
            </a:p>
          </p:txBody>
        </p:sp>
      </p:grpSp>
      <p:grpSp>
        <p:nvGrpSpPr>
          <p:cNvPr id="7186" name="Group 7185">
            <a:extLst>
              <a:ext uri="{FF2B5EF4-FFF2-40B4-BE49-F238E27FC236}">
                <a16:creationId xmlns:a16="http://schemas.microsoft.com/office/drawing/2014/main" id="{FD59914D-34AB-874F-8CFA-71B45972FFDE}"/>
              </a:ext>
            </a:extLst>
          </p:cNvPr>
          <p:cNvGrpSpPr/>
          <p:nvPr/>
        </p:nvGrpSpPr>
        <p:grpSpPr>
          <a:xfrm>
            <a:off x="6301129" y="2535561"/>
            <a:ext cx="6198894" cy="1535402"/>
            <a:chOff x="6381189" y="2548231"/>
            <a:chExt cx="6198894" cy="1535402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B3C2A9B4-6915-994E-BB0F-4B8514510ECB}"/>
                </a:ext>
              </a:extLst>
            </p:cNvPr>
            <p:cNvSpPr/>
            <p:nvPr/>
          </p:nvSpPr>
          <p:spPr>
            <a:xfrm>
              <a:off x="8762020" y="2622506"/>
              <a:ext cx="3806489" cy="1433214"/>
            </a:xfrm>
            <a:prstGeom prst="roundRect">
              <a:avLst>
                <a:gd name="adj" fmla="val 951"/>
              </a:avLst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71D9D3A6-C359-2B45-8D08-49096F6128D9}"/>
                </a:ext>
              </a:extLst>
            </p:cNvPr>
            <p:cNvSpPr/>
            <p:nvPr/>
          </p:nvSpPr>
          <p:spPr>
            <a:xfrm>
              <a:off x="6381189" y="2548231"/>
              <a:ext cx="2380831" cy="1535402"/>
            </a:xfrm>
            <a:prstGeom prst="roundRect">
              <a:avLst>
                <a:gd name="adj" fmla="val 951"/>
              </a:avLst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09427E8-4B25-664F-AC27-6723A42C0F23}"/>
                </a:ext>
              </a:extLst>
            </p:cNvPr>
            <p:cNvCxnSpPr>
              <a:cxnSpLocks/>
            </p:cNvCxnSpPr>
            <p:nvPr/>
          </p:nvCxnSpPr>
          <p:spPr>
            <a:xfrm>
              <a:off x="6667628" y="3322753"/>
              <a:ext cx="5912455" cy="29030"/>
            </a:xfrm>
            <a:prstGeom prst="line">
              <a:avLst/>
            </a:prstGeom>
            <a:ln w="2286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84" name="Group 7183">
            <a:extLst>
              <a:ext uri="{FF2B5EF4-FFF2-40B4-BE49-F238E27FC236}">
                <a16:creationId xmlns:a16="http://schemas.microsoft.com/office/drawing/2014/main" id="{3035D14B-EB24-6C43-895C-0AAA72D405B4}"/>
              </a:ext>
            </a:extLst>
          </p:cNvPr>
          <p:cNvGrpSpPr/>
          <p:nvPr/>
        </p:nvGrpSpPr>
        <p:grpSpPr>
          <a:xfrm>
            <a:off x="3631283" y="2608960"/>
            <a:ext cx="3033893" cy="1535402"/>
            <a:chOff x="3647641" y="2581865"/>
            <a:chExt cx="3033893" cy="1535402"/>
          </a:xfrm>
        </p:grpSpPr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58D03619-C3B4-0640-8C02-397A0BA159A0}"/>
                </a:ext>
              </a:extLst>
            </p:cNvPr>
            <p:cNvSpPr/>
            <p:nvPr/>
          </p:nvSpPr>
          <p:spPr>
            <a:xfrm>
              <a:off x="3861820" y="2581865"/>
              <a:ext cx="2519370" cy="1535402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AB7B86F-CEC4-7D47-864C-26D873D52B75}"/>
                </a:ext>
              </a:extLst>
            </p:cNvPr>
            <p:cNvCxnSpPr>
              <a:cxnSpLocks/>
            </p:cNvCxnSpPr>
            <p:nvPr/>
          </p:nvCxnSpPr>
          <p:spPr>
            <a:xfrm>
              <a:off x="3647641" y="3278155"/>
              <a:ext cx="3033893" cy="6908"/>
            </a:xfrm>
            <a:prstGeom prst="line">
              <a:avLst/>
            </a:prstGeom>
            <a:ln w="2286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170" name="Picture 2" descr="Image result for yeast clipart">
            <a:hlinkClick r:id="rId3"/>
            <a:extLst>
              <a:ext uri="{FF2B5EF4-FFF2-40B4-BE49-F238E27FC236}">
                <a16:creationId xmlns:a16="http://schemas.microsoft.com/office/drawing/2014/main" id="{BE5AF40A-72A3-474B-B875-4679C4EB6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396" y="184371"/>
            <a:ext cx="1647805" cy="154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2" name="Group 7181">
            <a:extLst>
              <a:ext uri="{FF2B5EF4-FFF2-40B4-BE49-F238E27FC236}">
                <a16:creationId xmlns:a16="http://schemas.microsoft.com/office/drawing/2014/main" id="{3120F53D-4D5E-CD48-81D7-C4AD979BEDF3}"/>
              </a:ext>
            </a:extLst>
          </p:cNvPr>
          <p:cNvGrpSpPr/>
          <p:nvPr/>
        </p:nvGrpSpPr>
        <p:grpSpPr>
          <a:xfrm>
            <a:off x="6168" y="2630477"/>
            <a:ext cx="3931176" cy="1524000"/>
            <a:chOff x="244536" y="215672"/>
            <a:chExt cx="3931176" cy="1524000"/>
          </a:xfrm>
        </p:grpSpPr>
        <p:sp>
          <p:nvSpPr>
            <p:cNvPr id="7172" name="Rounded Rectangle 7171">
              <a:extLst>
                <a:ext uri="{FF2B5EF4-FFF2-40B4-BE49-F238E27FC236}">
                  <a16:creationId xmlns:a16="http://schemas.microsoft.com/office/drawing/2014/main" id="{DFF688CE-E8A5-4B43-8A11-E825598569D8}"/>
                </a:ext>
              </a:extLst>
            </p:cNvPr>
            <p:cNvSpPr/>
            <p:nvPr/>
          </p:nvSpPr>
          <p:spPr>
            <a:xfrm>
              <a:off x="1604026" y="215672"/>
              <a:ext cx="2140783" cy="1524000"/>
            </a:xfrm>
            <a:prstGeom prst="roundRect">
              <a:avLst>
                <a:gd name="adj" fmla="val 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DD90770-31EC-0E48-B028-9059FD1968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536" y="888457"/>
              <a:ext cx="3931176" cy="14518"/>
            </a:xfrm>
            <a:prstGeom prst="line">
              <a:avLst/>
            </a:prstGeom>
            <a:ln w="2286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ectangle 3">
            <a:extLst>
              <a:ext uri="{FF2B5EF4-FFF2-40B4-BE49-F238E27FC236}">
                <a16:creationId xmlns:a16="http://schemas.microsoft.com/office/drawing/2014/main" id="{F3C8F339-981E-1849-9779-7423AFB40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652" y="845165"/>
            <a:ext cx="0" cy="439230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5392" tIns="-22218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Roboto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5B60DBE-F8EA-0E42-A0F2-48E014AAEB4F}"/>
              </a:ext>
            </a:extLst>
          </p:cNvPr>
          <p:cNvGrpSpPr/>
          <p:nvPr/>
        </p:nvGrpSpPr>
        <p:grpSpPr>
          <a:xfrm>
            <a:off x="-337510" y="1573226"/>
            <a:ext cx="3760019" cy="2725782"/>
            <a:chOff x="4039496" y="4488470"/>
            <a:chExt cx="2745683" cy="1678696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694ABDC-BF4D-444E-B81C-D2A2CBA5B493}"/>
                </a:ext>
              </a:extLst>
            </p:cNvPr>
            <p:cNvSpPr/>
            <p:nvPr/>
          </p:nvSpPr>
          <p:spPr>
            <a:xfrm>
              <a:off x="4039496" y="4488470"/>
              <a:ext cx="2745683" cy="1009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477E4D2-4F0C-A849-ACBD-6799111BBE18}"/>
                </a:ext>
              </a:extLst>
            </p:cNvPr>
            <p:cNvSpPr/>
            <p:nvPr/>
          </p:nvSpPr>
          <p:spPr>
            <a:xfrm>
              <a:off x="4557837" y="5608871"/>
              <a:ext cx="1708999" cy="558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1E9A6D7-B82D-0644-9549-28F31700E07F}"/>
              </a:ext>
            </a:extLst>
          </p:cNvPr>
          <p:cNvGrpSpPr/>
          <p:nvPr/>
        </p:nvGrpSpPr>
        <p:grpSpPr>
          <a:xfrm>
            <a:off x="-337513" y="1573226"/>
            <a:ext cx="3760019" cy="2725782"/>
            <a:chOff x="4039496" y="4488470"/>
            <a:chExt cx="2745683" cy="1678696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EC155A1-4816-9840-939E-F25523544306}"/>
                </a:ext>
              </a:extLst>
            </p:cNvPr>
            <p:cNvSpPr/>
            <p:nvPr/>
          </p:nvSpPr>
          <p:spPr>
            <a:xfrm>
              <a:off x="4039496" y="4488470"/>
              <a:ext cx="2745683" cy="1009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27F872A-58D7-2149-A703-2EE41BD69326}"/>
                </a:ext>
              </a:extLst>
            </p:cNvPr>
            <p:cNvSpPr/>
            <p:nvPr/>
          </p:nvSpPr>
          <p:spPr>
            <a:xfrm>
              <a:off x="4557837" y="5608871"/>
              <a:ext cx="1708999" cy="558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47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34948 0.000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0255 L 0.88281 0.004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7ACE15B-54F2-434D-8E10-76CDB3E808CC}"/>
              </a:ext>
            </a:extLst>
          </p:cNvPr>
          <p:cNvGrpSpPr/>
          <p:nvPr/>
        </p:nvGrpSpPr>
        <p:grpSpPr>
          <a:xfrm>
            <a:off x="1795696" y="725928"/>
            <a:ext cx="8787910" cy="1470690"/>
            <a:chOff x="2571717" y="946776"/>
            <a:chExt cx="7544274" cy="10288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8A64451-9D52-134D-AF45-BA51D0A30B63}"/>
                </a:ext>
              </a:extLst>
            </p:cNvPr>
            <p:cNvGrpSpPr/>
            <p:nvPr/>
          </p:nvGrpSpPr>
          <p:grpSpPr>
            <a:xfrm>
              <a:off x="2571717" y="946776"/>
              <a:ext cx="7544274" cy="1028873"/>
              <a:chOff x="4431826" y="1328169"/>
              <a:chExt cx="7544274" cy="102887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9EB250C-DBB1-D848-BB2A-77EC283DAC0A}"/>
                  </a:ext>
                </a:extLst>
              </p:cNvPr>
              <p:cNvSpPr/>
              <p:nvPr/>
            </p:nvSpPr>
            <p:spPr>
              <a:xfrm>
                <a:off x="4431826" y="1328171"/>
                <a:ext cx="1568094" cy="102887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solidFill>
                      <a:schemeClr val="tx1"/>
                    </a:solidFill>
                  </a:rPr>
                  <a:t>Blue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E0512F7-D627-1A40-8305-F4B98D68C09A}"/>
                  </a:ext>
                </a:extLst>
              </p:cNvPr>
              <p:cNvSpPr/>
              <p:nvPr/>
            </p:nvSpPr>
            <p:spPr>
              <a:xfrm>
                <a:off x="6400655" y="1328169"/>
                <a:ext cx="1585517" cy="10288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solidFill>
                      <a:schemeClr val="tx1"/>
                    </a:solidFill>
                  </a:rPr>
                  <a:t>Yellow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9B57B4-2ACF-054A-8256-C27CAEA54B6B}"/>
                  </a:ext>
                </a:extLst>
              </p:cNvPr>
              <p:cNvSpPr/>
              <p:nvPr/>
            </p:nvSpPr>
            <p:spPr>
              <a:xfrm>
                <a:off x="8369483" y="1328169"/>
                <a:ext cx="1585516" cy="101632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A25D7FD-6258-794F-9F08-D4A4AA7EE976}"/>
                  </a:ext>
                </a:extLst>
              </p:cNvPr>
              <p:cNvSpPr/>
              <p:nvPr/>
            </p:nvSpPr>
            <p:spPr>
              <a:xfrm>
                <a:off x="10338313" y="1328169"/>
                <a:ext cx="1637787" cy="1028867"/>
              </a:xfrm>
              <a:prstGeom prst="rect">
                <a:avLst/>
              </a:prstGeom>
              <a:solidFill>
                <a:srgbClr val="DF0000"/>
              </a:solidFill>
              <a:ln>
                <a:solidFill>
                  <a:srgbClr val="D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solidFill>
                      <a:schemeClr val="tx1"/>
                    </a:solidFill>
                  </a:rPr>
                  <a:t>Red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5A388B1-F51D-314E-8891-EFDDEEE77E8C}"/>
                  </a:ext>
                </a:extLst>
              </p:cNvPr>
              <p:cNvCxnSpPr>
                <a:cxnSpLocks/>
                <a:stCxn id="5" idx="3"/>
                <a:endCxn id="6" idx="1"/>
              </p:cNvCxnSpPr>
              <p:nvPr/>
            </p:nvCxnSpPr>
            <p:spPr>
              <a:xfrm flipV="1">
                <a:off x="5999920" y="1842603"/>
                <a:ext cx="400735" cy="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1620D30-930B-3E4A-845E-8851CA0D82FC}"/>
                  </a:ext>
                </a:extLst>
              </p:cNvPr>
              <p:cNvCxnSpPr>
                <a:cxnSpLocks/>
                <a:stCxn id="6" idx="3"/>
              </p:cNvCxnSpPr>
              <p:nvPr/>
            </p:nvCxnSpPr>
            <p:spPr>
              <a:xfrm>
                <a:off x="7986172" y="1842603"/>
                <a:ext cx="3833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45F1D82-DD95-F24F-A604-3A804C91EF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54999" y="1859715"/>
                <a:ext cx="383315" cy="19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B6B77B-9762-B547-A1ED-B82D014A6D27}"/>
                </a:ext>
              </a:extLst>
            </p:cNvPr>
            <p:cNvSpPr txBox="1"/>
            <p:nvPr/>
          </p:nvSpPr>
          <p:spPr>
            <a:xfrm>
              <a:off x="6539863" y="1239795"/>
              <a:ext cx="15768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/>
                <a:t>Orange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D108F9-7B8B-5348-8072-E9A8B8AECFAA}"/>
              </a:ext>
            </a:extLst>
          </p:cNvPr>
          <p:cNvGrpSpPr/>
          <p:nvPr/>
        </p:nvGrpSpPr>
        <p:grpSpPr>
          <a:xfrm>
            <a:off x="3114798" y="3458095"/>
            <a:ext cx="2761579" cy="2273300"/>
            <a:chOff x="5442621" y="3456615"/>
            <a:chExt cx="2761579" cy="22733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34EC7DB-840B-EF40-9535-B136D35728FD}"/>
                </a:ext>
              </a:extLst>
            </p:cNvPr>
            <p:cNvGrpSpPr/>
            <p:nvPr/>
          </p:nvGrpSpPr>
          <p:grpSpPr>
            <a:xfrm>
              <a:off x="5442621" y="3456615"/>
              <a:ext cx="2761579" cy="2273300"/>
              <a:chOff x="1389412" y="4305300"/>
              <a:chExt cx="2422623" cy="2032000"/>
            </a:xfrm>
          </p:grpSpPr>
          <p:cxnSp>
            <p:nvCxnSpPr>
              <p:cNvPr id="17" name="Curved Connector 16">
                <a:extLst>
                  <a:ext uri="{FF2B5EF4-FFF2-40B4-BE49-F238E27FC236}">
                    <a16:creationId xmlns:a16="http://schemas.microsoft.com/office/drawing/2014/main" id="{0A6BEE92-B9C2-AB4A-838F-3A6A776751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22400" y="4699000"/>
                <a:ext cx="1889823" cy="1638300"/>
              </a:xfrm>
              <a:prstGeom prst="curvedConnector3">
                <a:avLst>
                  <a:gd name="adj1" fmla="val 54704"/>
                </a:avLst>
              </a:prstGeom>
              <a:ln w="571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04E5AE5-6E6B-E146-8004-82E2A32425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2400" y="4305300"/>
                <a:ext cx="0" cy="203200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2CEE134-9988-204E-9B44-E1CFDD412C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89412" y="6337300"/>
                <a:ext cx="2422623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E5C630A-B432-EE4F-9AEF-7D2E12D32D5A}"/>
                </a:ext>
              </a:extLst>
            </p:cNvPr>
            <p:cNvSpPr/>
            <p:nvPr/>
          </p:nvSpPr>
          <p:spPr>
            <a:xfrm>
              <a:off x="7619409" y="3894852"/>
              <a:ext cx="350303" cy="397748"/>
            </a:xfrm>
            <a:custGeom>
              <a:avLst/>
              <a:gdLst>
                <a:gd name="connsiteX0" fmla="*/ 0 w 279400"/>
                <a:gd name="connsiteY0" fmla="*/ 0 h 241300"/>
                <a:gd name="connsiteX1" fmla="*/ 279400 w 279400"/>
                <a:gd name="connsiteY1" fmla="*/ 2413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9400" h="241300">
                  <a:moveTo>
                    <a:pt x="0" y="0"/>
                  </a:moveTo>
                  <a:cubicBezTo>
                    <a:pt x="136525" y="65616"/>
                    <a:pt x="273050" y="131233"/>
                    <a:pt x="279400" y="241300"/>
                  </a:cubicBezTo>
                </a:path>
              </a:pathLst>
            </a:custGeom>
            <a:ln w="571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BA6710-7798-2A48-B4A0-2E6B30BF0F5E}"/>
              </a:ext>
            </a:extLst>
          </p:cNvPr>
          <p:cNvGrpSpPr/>
          <p:nvPr/>
        </p:nvGrpSpPr>
        <p:grpSpPr>
          <a:xfrm>
            <a:off x="6078637" y="3458095"/>
            <a:ext cx="2761579" cy="2273300"/>
            <a:chOff x="5442621" y="3456615"/>
            <a:chExt cx="2761579" cy="22733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54EB568-B456-B841-B554-5CEE7F1E7C52}"/>
                </a:ext>
              </a:extLst>
            </p:cNvPr>
            <p:cNvGrpSpPr/>
            <p:nvPr/>
          </p:nvGrpSpPr>
          <p:grpSpPr>
            <a:xfrm>
              <a:off x="5442621" y="3456615"/>
              <a:ext cx="2761579" cy="2273300"/>
              <a:chOff x="1389412" y="4305300"/>
              <a:chExt cx="2422623" cy="2032000"/>
            </a:xfrm>
          </p:grpSpPr>
          <p:cxnSp>
            <p:nvCxnSpPr>
              <p:cNvPr id="23" name="Curved Connector 22">
                <a:extLst>
                  <a:ext uri="{FF2B5EF4-FFF2-40B4-BE49-F238E27FC236}">
                    <a16:creationId xmlns:a16="http://schemas.microsoft.com/office/drawing/2014/main" id="{970B58E8-0D72-B84A-9B70-039097D4BE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22400" y="4699000"/>
                <a:ext cx="1889823" cy="1638300"/>
              </a:xfrm>
              <a:prstGeom prst="curvedConnector3">
                <a:avLst>
                  <a:gd name="adj1" fmla="val 54704"/>
                </a:avLst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BF5083B-46CA-4A4D-9F48-4D1CAC890C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2400" y="4305300"/>
                <a:ext cx="0" cy="203200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FDD0BA4-DFC6-6C4C-AE57-FFC29740C0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89412" y="6337300"/>
                <a:ext cx="2422623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88F565B-4957-5349-AD6E-08005CCF2005}"/>
                </a:ext>
              </a:extLst>
            </p:cNvPr>
            <p:cNvSpPr/>
            <p:nvPr/>
          </p:nvSpPr>
          <p:spPr>
            <a:xfrm>
              <a:off x="7604361" y="3894852"/>
              <a:ext cx="350303" cy="397748"/>
            </a:xfrm>
            <a:custGeom>
              <a:avLst/>
              <a:gdLst>
                <a:gd name="connsiteX0" fmla="*/ 0 w 279400"/>
                <a:gd name="connsiteY0" fmla="*/ 0 h 241300"/>
                <a:gd name="connsiteX1" fmla="*/ 279400 w 279400"/>
                <a:gd name="connsiteY1" fmla="*/ 2413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9400" h="241300">
                  <a:moveTo>
                    <a:pt x="0" y="0"/>
                  </a:moveTo>
                  <a:cubicBezTo>
                    <a:pt x="136525" y="65616"/>
                    <a:pt x="273050" y="131233"/>
                    <a:pt x="279400" y="241300"/>
                  </a:cubicBezTo>
                </a:path>
              </a:pathLst>
            </a:custGeom>
            <a:ln w="57150"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AF5411E-3981-8645-AEE2-9F938D97279F}"/>
              </a:ext>
            </a:extLst>
          </p:cNvPr>
          <p:cNvGrpSpPr/>
          <p:nvPr/>
        </p:nvGrpSpPr>
        <p:grpSpPr>
          <a:xfrm>
            <a:off x="9080079" y="3458095"/>
            <a:ext cx="2761579" cy="2273300"/>
            <a:chOff x="5442621" y="3456615"/>
            <a:chExt cx="2761579" cy="22733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45E60AC-D18B-3544-A2ED-BABBD6EA69D9}"/>
                </a:ext>
              </a:extLst>
            </p:cNvPr>
            <p:cNvGrpSpPr/>
            <p:nvPr/>
          </p:nvGrpSpPr>
          <p:grpSpPr>
            <a:xfrm>
              <a:off x="5442621" y="3456615"/>
              <a:ext cx="2761579" cy="2273300"/>
              <a:chOff x="1389412" y="4305300"/>
              <a:chExt cx="2422623" cy="2032000"/>
            </a:xfrm>
          </p:grpSpPr>
          <p:cxnSp>
            <p:nvCxnSpPr>
              <p:cNvPr id="29" name="Curved Connector 28">
                <a:extLst>
                  <a:ext uri="{FF2B5EF4-FFF2-40B4-BE49-F238E27FC236}">
                    <a16:creationId xmlns:a16="http://schemas.microsoft.com/office/drawing/2014/main" id="{2A6A8F7C-A7B9-A04C-A1AB-90AEE6DD81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22400" y="4699000"/>
                <a:ext cx="1889823" cy="1638300"/>
              </a:xfrm>
              <a:prstGeom prst="curvedConnector3">
                <a:avLst>
                  <a:gd name="adj1" fmla="val 54704"/>
                </a:avLst>
              </a:prstGeom>
              <a:ln w="57150">
                <a:solidFill>
                  <a:srgbClr val="D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FF0356-BFAF-DD49-9B05-67EE7075A9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2400" y="4305300"/>
                <a:ext cx="0" cy="203200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16A0CE9-5A88-3843-BC4D-43BDFD98CE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89412" y="6337300"/>
                <a:ext cx="2422623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CAA9929-8238-8D46-B6BE-5984E80BB2C3}"/>
                </a:ext>
              </a:extLst>
            </p:cNvPr>
            <p:cNvSpPr/>
            <p:nvPr/>
          </p:nvSpPr>
          <p:spPr>
            <a:xfrm>
              <a:off x="7604361" y="3894852"/>
              <a:ext cx="350303" cy="397748"/>
            </a:xfrm>
            <a:custGeom>
              <a:avLst/>
              <a:gdLst>
                <a:gd name="connsiteX0" fmla="*/ 0 w 279400"/>
                <a:gd name="connsiteY0" fmla="*/ 0 h 241300"/>
                <a:gd name="connsiteX1" fmla="*/ 279400 w 279400"/>
                <a:gd name="connsiteY1" fmla="*/ 2413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9400" h="241300">
                  <a:moveTo>
                    <a:pt x="0" y="0"/>
                  </a:moveTo>
                  <a:cubicBezTo>
                    <a:pt x="136525" y="65616"/>
                    <a:pt x="273050" y="131233"/>
                    <a:pt x="279400" y="241300"/>
                  </a:cubicBezTo>
                </a:path>
              </a:pathLst>
            </a:custGeom>
            <a:ln w="57150">
              <a:solidFill>
                <a:srgbClr val="D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6805951-FC9A-394C-846B-1968C359CA52}"/>
              </a:ext>
            </a:extLst>
          </p:cNvPr>
          <p:cNvSpPr txBox="1"/>
          <p:nvPr/>
        </p:nvSpPr>
        <p:spPr>
          <a:xfrm>
            <a:off x="4069978" y="5988807"/>
            <a:ext cx="1130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Yellow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695C77-8E60-C944-929A-B87AA9EA5AA7}"/>
              </a:ext>
            </a:extLst>
          </p:cNvPr>
          <p:cNvSpPr txBox="1"/>
          <p:nvPr/>
        </p:nvSpPr>
        <p:spPr>
          <a:xfrm>
            <a:off x="6838762" y="5983489"/>
            <a:ext cx="15442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Orange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70F392-2F11-294E-8890-E48C58237268}"/>
              </a:ext>
            </a:extLst>
          </p:cNvPr>
          <p:cNvSpPr txBox="1"/>
          <p:nvPr/>
        </p:nvSpPr>
        <p:spPr>
          <a:xfrm>
            <a:off x="10317536" y="5983489"/>
            <a:ext cx="7003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Red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08DF908-7317-ED40-AC64-2F0A6B5AA53B}"/>
              </a:ext>
            </a:extLst>
          </p:cNvPr>
          <p:cNvGrpSpPr/>
          <p:nvPr/>
        </p:nvGrpSpPr>
        <p:grpSpPr>
          <a:xfrm>
            <a:off x="372202" y="3458095"/>
            <a:ext cx="2395188" cy="2273300"/>
            <a:chOff x="1389412" y="4305300"/>
            <a:chExt cx="2101203" cy="2032000"/>
          </a:xfrm>
        </p:grpSpPr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DEA7E214-CFA5-F64F-827C-947E11BE1D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0" y="4699000"/>
              <a:ext cx="1889823" cy="1638300"/>
            </a:xfrm>
            <a:prstGeom prst="curvedConnector3">
              <a:avLst>
                <a:gd name="adj1" fmla="val 54704"/>
              </a:avLst>
            </a:prstGeom>
            <a:ln w="571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E227058-5911-1945-ABAA-F278BC1B6E5D}"/>
                </a:ext>
              </a:extLst>
            </p:cNvPr>
            <p:cNvCxnSpPr>
              <a:cxnSpLocks/>
            </p:cNvCxnSpPr>
            <p:nvPr/>
          </p:nvCxnSpPr>
          <p:spPr>
            <a:xfrm>
              <a:off x="1422400" y="4305300"/>
              <a:ext cx="0" cy="20320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A968E74-269B-AF41-B08E-3F887F79F2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9412" y="6337300"/>
              <a:ext cx="210120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9A300F3-0842-1F4E-B438-6BCFF6390234}"/>
              </a:ext>
            </a:extLst>
          </p:cNvPr>
          <p:cNvSpPr txBox="1"/>
          <p:nvPr/>
        </p:nvSpPr>
        <p:spPr>
          <a:xfrm>
            <a:off x="1152607" y="5989088"/>
            <a:ext cx="8343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Blue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3F67EB-8E71-9342-B951-87764E75F1F3}"/>
              </a:ext>
            </a:extLst>
          </p:cNvPr>
          <p:cNvSpPr txBox="1"/>
          <p:nvPr/>
        </p:nvSpPr>
        <p:spPr>
          <a:xfrm>
            <a:off x="4412221" y="2598321"/>
            <a:ext cx="30474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GROWTH CURVES</a:t>
            </a:r>
          </a:p>
        </p:txBody>
      </p:sp>
      <p:sp>
        <p:nvSpPr>
          <p:cNvPr id="41" name="Donut 40">
            <a:extLst>
              <a:ext uri="{FF2B5EF4-FFF2-40B4-BE49-F238E27FC236}">
                <a16:creationId xmlns:a16="http://schemas.microsoft.com/office/drawing/2014/main" id="{392F6983-DD27-C042-A493-F02F26581731}"/>
              </a:ext>
            </a:extLst>
          </p:cNvPr>
          <p:cNvSpPr/>
          <p:nvPr/>
        </p:nvSpPr>
        <p:spPr>
          <a:xfrm rot="19689923">
            <a:off x="5105447" y="3661955"/>
            <a:ext cx="676099" cy="935832"/>
          </a:xfrm>
          <a:prstGeom prst="donut">
            <a:avLst>
              <a:gd name="adj" fmla="val 769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Donut 41">
            <a:extLst>
              <a:ext uri="{FF2B5EF4-FFF2-40B4-BE49-F238E27FC236}">
                <a16:creationId xmlns:a16="http://schemas.microsoft.com/office/drawing/2014/main" id="{FEBE3C7A-1303-A443-A09A-1E407854869B}"/>
              </a:ext>
            </a:extLst>
          </p:cNvPr>
          <p:cNvSpPr/>
          <p:nvPr/>
        </p:nvSpPr>
        <p:spPr>
          <a:xfrm rot="19689923">
            <a:off x="8062658" y="3661954"/>
            <a:ext cx="676099" cy="935832"/>
          </a:xfrm>
          <a:prstGeom prst="donut">
            <a:avLst>
              <a:gd name="adj" fmla="val 769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Donut 42">
            <a:extLst>
              <a:ext uri="{FF2B5EF4-FFF2-40B4-BE49-F238E27FC236}">
                <a16:creationId xmlns:a16="http://schemas.microsoft.com/office/drawing/2014/main" id="{7408E14C-5EED-1549-8961-27BA296B79CC}"/>
              </a:ext>
            </a:extLst>
          </p:cNvPr>
          <p:cNvSpPr/>
          <p:nvPr/>
        </p:nvSpPr>
        <p:spPr>
          <a:xfrm rot="19689923">
            <a:off x="11093969" y="3627290"/>
            <a:ext cx="676099" cy="935832"/>
          </a:xfrm>
          <a:prstGeom prst="donut">
            <a:avLst>
              <a:gd name="adj" fmla="val 769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2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010A-FA84-D643-A18E-A3A52144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509" y="2649034"/>
            <a:ext cx="5330221" cy="1325563"/>
          </a:xfrm>
        </p:spPr>
        <p:txBody>
          <a:bodyPr/>
          <a:lstStyle/>
          <a:p>
            <a:pPr algn="ctr"/>
            <a:r>
              <a:rPr lang="en-US" dirty="0"/>
              <a:t>What are we seeing? </a:t>
            </a:r>
          </a:p>
        </p:txBody>
      </p:sp>
      <p:pic>
        <p:nvPicPr>
          <p:cNvPr id="6152" name="Picture 8" descr="Image result for woah cool meme">
            <a:hlinkClick r:id="rId3"/>
            <a:extLst>
              <a:ext uri="{FF2B5EF4-FFF2-40B4-BE49-F238E27FC236}">
                <a16:creationId xmlns:a16="http://schemas.microsoft.com/office/drawing/2014/main" id="{10F22722-2A3D-CF4B-B73E-F0A29809A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"/>
          <a:stretch/>
        </p:blipFill>
        <p:spPr bwMode="auto">
          <a:xfrm>
            <a:off x="0" y="5266510"/>
            <a:ext cx="2194321" cy="15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55AE8C-025E-9F4D-BD15-D7906D75B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1"/>
          <a:stretch/>
        </p:blipFill>
        <p:spPr>
          <a:xfrm>
            <a:off x="5953354" y="685991"/>
            <a:ext cx="5473393" cy="28479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7E80EB-224F-A64F-B8A5-0BB41DEC34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11862"/>
          <a:stretch/>
        </p:blipFill>
        <p:spPr>
          <a:xfrm>
            <a:off x="6099716" y="3820444"/>
            <a:ext cx="5454080" cy="28921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267865A-8B66-084B-A365-DFF5C937860F}"/>
              </a:ext>
            </a:extLst>
          </p:cNvPr>
          <p:cNvSpPr txBox="1"/>
          <p:nvPr/>
        </p:nvSpPr>
        <p:spPr>
          <a:xfrm>
            <a:off x="7491422" y="285881"/>
            <a:ext cx="2670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Normalized Blue Protein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F0508D-6475-0D4E-A5AA-28D09E753770}"/>
              </a:ext>
            </a:extLst>
          </p:cNvPr>
          <p:cNvSpPr txBox="1"/>
          <p:nvPr/>
        </p:nvSpPr>
        <p:spPr>
          <a:xfrm>
            <a:off x="7527535" y="3559623"/>
            <a:ext cx="2870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Normalized Yellow Protein</a:t>
            </a:r>
          </a:p>
        </p:txBody>
      </p:sp>
    </p:spTree>
    <p:extLst>
      <p:ext uri="{BB962C8B-B14F-4D97-AF65-F5344CB8AC3E}">
        <p14:creationId xmlns:p14="http://schemas.microsoft.com/office/powerpoint/2010/main" val="293626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F918-F12D-F64F-A9C0-0C0E6BD2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2700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Where to from here? 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4A16A13-BAE6-3342-B80F-36CD6795B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30376"/>
            <a:ext cx="7429500" cy="2957865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j-lt"/>
              </a:rPr>
              <a:t>Future Goals</a:t>
            </a:r>
          </a:p>
          <a:p>
            <a:pPr lvl="1"/>
            <a:r>
              <a:rPr lang="en-US" sz="2600" dirty="0">
                <a:latin typeface="+mj-lt"/>
              </a:rPr>
              <a:t>Proteins that regulate, boost, or inhibit processivity</a:t>
            </a:r>
          </a:p>
          <a:p>
            <a:pPr lvl="1"/>
            <a:r>
              <a:rPr lang="en-US" sz="2600" dirty="0">
                <a:latin typeface="+mj-lt"/>
              </a:rPr>
              <a:t>Mammalian cells</a:t>
            </a:r>
          </a:p>
          <a:p>
            <a:r>
              <a:rPr lang="en-US" sz="3000" dirty="0">
                <a:latin typeface="+mj-lt"/>
              </a:rPr>
              <a:t>Impacts on the cell cycle and cellular growth</a:t>
            </a:r>
          </a:p>
        </p:txBody>
      </p:sp>
      <p:pic>
        <p:nvPicPr>
          <p:cNvPr id="31" name="Picture 2" descr="Image result for cute ribosome">
            <a:hlinkClick r:id="rId3"/>
            <a:extLst>
              <a:ext uri="{FF2B5EF4-FFF2-40B4-BE49-F238E27FC236}">
                <a16:creationId xmlns:a16="http://schemas.microsoft.com/office/drawing/2014/main" id="{1855AC3F-9FFC-6241-BC06-77ED85D10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3" t="17409" r="22414" b="28214"/>
          <a:stretch/>
        </p:blipFill>
        <p:spPr bwMode="auto">
          <a:xfrm>
            <a:off x="7810500" y="1452563"/>
            <a:ext cx="4081391" cy="40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448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11046</TotalTime>
  <Words>210</Words>
  <Application>Microsoft Macintosh PowerPoint</Application>
  <PresentationFormat>Widescreen</PresentationFormat>
  <Paragraphs>70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Roboto</vt:lpstr>
      <vt:lpstr>office theme</vt:lpstr>
      <vt:lpstr>Codons and Code</vt:lpstr>
      <vt:lpstr>What is translation? </vt:lpstr>
      <vt:lpstr>Translation occurs at the ribosome. </vt:lpstr>
      <vt:lpstr>What is processivity? </vt:lpstr>
      <vt:lpstr>Where are we?</vt:lpstr>
      <vt:lpstr>How are we studying processivity? </vt:lpstr>
      <vt:lpstr>PowerPoint Presentation</vt:lpstr>
      <vt:lpstr>What are we seeing? </vt:lpstr>
      <vt:lpstr>Where to from here?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Borthwick, Kiera</cp:lastModifiedBy>
  <cp:revision>247</cp:revision>
  <dcterms:created xsi:type="dcterms:W3CDTF">2013-07-15T20:26:40Z</dcterms:created>
  <dcterms:modified xsi:type="dcterms:W3CDTF">2020-07-20T16:33:14Z</dcterms:modified>
</cp:coreProperties>
</file>