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6" r:id="rId3"/>
    <p:sldId id="257" r:id="rId4"/>
    <p:sldId id="270" r:id="rId5"/>
    <p:sldId id="263" r:id="rId6"/>
    <p:sldId id="264" r:id="rId7"/>
    <p:sldId id="272" r:id="rId8"/>
    <p:sldId id="261" r:id="rId9"/>
    <p:sldId id="262" r:id="rId10"/>
    <p:sldId id="271"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E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909B2-687C-7645-BE2E-BD628E9533B2}" v="2917" dt="2019-04-07T15:46:07.793"/>
    <p1510:client id="{B6217889-69E5-E7A2-73EA-B9BA36CE436E}" v="16" dt="2019-04-06T23:10:20.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FF5EA9-8A3B-1944-907E-8678E522F870}" type="datetimeFigureOut">
              <a:rPr lang="en-US" smtClean="0"/>
              <a:t>4/2/21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5CB804-62BB-6A41-8AAA-121E4C43BBCC}" type="slidenum">
              <a:rPr lang="en-US" smtClean="0"/>
              <a:t>‹#›</a:t>
            </a:fld>
            <a:endParaRPr lang="en-US"/>
          </a:p>
        </p:txBody>
      </p:sp>
    </p:spTree>
    <p:extLst>
      <p:ext uri="{BB962C8B-B14F-4D97-AF65-F5344CB8AC3E}">
        <p14:creationId xmlns:p14="http://schemas.microsoft.com/office/powerpoint/2010/main" val="191794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Attention grabber about CIA using MDMA to “</a:t>
            </a:r>
            <a:r>
              <a:rPr lang="en-US" err="1"/>
              <a:t>psychoactively</a:t>
            </a:r>
            <a:r>
              <a:rPr lang="en-US"/>
              <a:t>” control people – essentially mind control. 1950s. Project Mk-ultra.</a:t>
            </a:r>
          </a:p>
        </p:txBody>
      </p:sp>
      <p:sp>
        <p:nvSpPr>
          <p:cNvPr id="4" name="Slide Number Placeholder 3"/>
          <p:cNvSpPr>
            <a:spLocks noGrp="1"/>
          </p:cNvSpPr>
          <p:nvPr>
            <p:ph type="sldNum" sz="quarter" idx="5"/>
          </p:nvPr>
        </p:nvSpPr>
        <p:spPr/>
        <p:txBody>
          <a:bodyPr/>
          <a:lstStyle/>
          <a:p>
            <a:fld id="{075CB804-62BB-6A41-8AAA-121E4C43BBCC}" type="slidenum">
              <a:rPr lang="en-US" smtClean="0"/>
              <a:t>1</a:t>
            </a:fld>
            <a:endParaRPr lang="en-US"/>
          </a:p>
        </p:txBody>
      </p:sp>
    </p:spTree>
    <p:extLst>
      <p:ext uri="{BB962C8B-B14F-4D97-AF65-F5344CB8AC3E}">
        <p14:creationId xmlns:p14="http://schemas.microsoft.com/office/powerpoint/2010/main" val="189049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We are going to explain what MDMA is and how it functions in the brain. </a:t>
            </a:r>
          </a:p>
          <a:p>
            <a:endParaRPr lang="en-US"/>
          </a:p>
          <a:p>
            <a:r>
              <a:rPr lang="en-US"/>
              <a:t>Out goal is to describe how serotonin works at the level of one synapse and how MDMA affects the synapse creating immediate effects. Then, we transition into the brain structures that serotonergic neurons innervate and how MDMA affects these brain regions to create its short term effects. Finally, we move to the broadest area and look at how MDMA affects the body on a bigger scale and the types of long-term impacts it can have on someone’s health and well-being. </a:t>
            </a:r>
          </a:p>
        </p:txBody>
      </p:sp>
      <p:sp>
        <p:nvSpPr>
          <p:cNvPr id="4" name="Slide Number Placeholder 3"/>
          <p:cNvSpPr>
            <a:spLocks noGrp="1"/>
          </p:cNvSpPr>
          <p:nvPr>
            <p:ph type="sldNum" sz="quarter" idx="5"/>
          </p:nvPr>
        </p:nvSpPr>
        <p:spPr/>
        <p:txBody>
          <a:bodyPr/>
          <a:lstStyle/>
          <a:p>
            <a:fld id="{075CB804-62BB-6A41-8AAA-121E4C43BBCC}" type="slidenum">
              <a:rPr lang="en-US" smtClean="0"/>
              <a:t>2</a:t>
            </a:fld>
            <a:endParaRPr lang="en-US"/>
          </a:p>
        </p:txBody>
      </p:sp>
    </p:spTree>
    <p:extLst>
      <p:ext uri="{BB962C8B-B14F-4D97-AF65-F5344CB8AC3E}">
        <p14:creationId xmlns:p14="http://schemas.microsoft.com/office/powerpoint/2010/main" val="331127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MDMA is the most basic form of Ecstasy. For our purposes they are identical. </a:t>
            </a:r>
          </a:p>
        </p:txBody>
      </p:sp>
      <p:sp>
        <p:nvSpPr>
          <p:cNvPr id="4" name="Slide Number Placeholder 3"/>
          <p:cNvSpPr>
            <a:spLocks noGrp="1"/>
          </p:cNvSpPr>
          <p:nvPr>
            <p:ph type="sldNum" sz="quarter" idx="5"/>
          </p:nvPr>
        </p:nvSpPr>
        <p:spPr/>
        <p:txBody>
          <a:bodyPr/>
          <a:lstStyle/>
          <a:p>
            <a:fld id="{075CB804-62BB-6A41-8AAA-121E4C43BBCC}" type="slidenum">
              <a:rPr lang="en-US" smtClean="0"/>
              <a:t>3</a:t>
            </a:fld>
            <a:endParaRPr lang="en-US"/>
          </a:p>
        </p:txBody>
      </p:sp>
    </p:spTree>
    <p:extLst>
      <p:ext uri="{BB962C8B-B14F-4D97-AF65-F5344CB8AC3E}">
        <p14:creationId xmlns:p14="http://schemas.microsoft.com/office/powerpoint/2010/main" val="298705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5CB804-62BB-6A41-8AAA-121E4C43BBCC}" type="slidenum">
              <a:rPr lang="en-US" smtClean="0"/>
              <a:t>4</a:t>
            </a:fld>
            <a:endParaRPr lang="en-US"/>
          </a:p>
        </p:txBody>
      </p:sp>
    </p:spTree>
    <p:extLst>
      <p:ext uri="{BB962C8B-B14F-4D97-AF65-F5344CB8AC3E}">
        <p14:creationId xmlns:p14="http://schemas.microsoft.com/office/powerpoint/2010/main" val="71037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that serotonin is a neurotransmitter. </a:t>
            </a:r>
          </a:p>
        </p:txBody>
      </p:sp>
      <p:sp>
        <p:nvSpPr>
          <p:cNvPr id="4" name="Slide Number Placeholder 3"/>
          <p:cNvSpPr>
            <a:spLocks noGrp="1"/>
          </p:cNvSpPr>
          <p:nvPr>
            <p:ph type="sldNum" sz="quarter" idx="5"/>
          </p:nvPr>
        </p:nvSpPr>
        <p:spPr/>
        <p:txBody>
          <a:bodyPr/>
          <a:lstStyle/>
          <a:p>
            <a:fld id="{075CB804-62BB-6A41-8AAA-121E4C43BBCC}" type="slidenum">
              <a:rPr lang="en-US" smtClean="0"/>
              <a:t>5</a:t>
            </a:fld>
            <a:endParaRPr lang="en-US"/>
          </a:p>
        </p:txBody>
      </p:sp>
    </p:spTree>
    <p:extLst>
      <p:ext uri="{BB962C8B-B14F-4D97-AF65-F5344CB8AC3E}">
        <p14:creationId xmlns:p14="http://schemas.microsoft.com/office/powerpoint/2010/main" val="200539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Steps to Explain: </a:t>
            </a:r>
          </a:p>
          <a:p>
            <a:pPr marL="228600" indent="-228600">
              <a:buAutoNum type="arabicPeriod"/>
            </a:pPr>
            <a:r>
              <a:rPr lang="en-US"/>
              <a:t>Ecstasy enters the presynaptic neuron from the cleft through the channel protein SERT. SERT is normally involved in reuptake of the NT serotonin from the cleft. </a:t>
            </a:r>
          </a:p>
          <a:p>
            <a:pPr marL="228600" indent="-228600">
              <a:buAutoNum type="arabicPeriod"/>
            </a:pPr>
            <a:r>
              <a:rPr lang="en-US"/>
              <a:t>MDMA removes serotonin from vesicles and inhibits Vesicular Uptake Transporters, VMATs in this case, that put serotonin into vesicles.</a:t>
            </a:r>
          </a:p>
          <a:p>
            <a:pPr marL="228600" indent="-228600">
              <a:buAutoNum type="arabicPeriod"/>
            </a:pPr>
            <a:r>
              <a:rPr lang="en-US"/>
              <a:t>With greater amounts of free flowing serotonin in the cytoplasm and not in vesicles, the MDMA reverses the flow of the SERT channels which now can transport serotonin out of the cell into the cleft, opposite of what would normally happen. This massively increases the levels of serotonin in the cleft. </a:t>
            </a:r>
          </a:p>
          <a:p>
            <a:pPr marL="228600" indent="-228600">
              <a:buAutoNum type="arabicPeriod"/>
            </a:pPr>
            <a:r>
              <a:rPr lang="en-US"/>
              <a:t>There is lots more serotonin in the cleft which binds more frequently to receptors in the post synaptic cell and causes increased excitation. These effects last for as long as MDMA is active in the body. It is most active for about 7 hours, its half life.</a:t>
            </a:r>
          </a:p>
        </p:txBody>
      </p:sp>
      <p:sp>
        <p:nvSpPr>
          <p:cNvPr id="4" name="Slide Number Placeholder 3"/>
          <p:cNvSpPr>
            <a:spLocks noGrp="1"/>
          </p:cNvSpPr>
          <p:nvPr>
            <p:ph type="sldNum" sz="quarter" idx="5"/>
          </p:nvPr>
        </p:nvSpPr>
        <p:spPr/>
        <p:txBody>
          <a:bodyPr/>
          <a:lstStyle/>
          <a:p>
            <a:fld id="{075CB804-62BB-6A41-8AAA-121E4C43BBCC}" type="slidenum">
              <a:rPr lang="en-US" smtClean="0"/>
              <a:t>6</a:t>
            </a:fld>
            <a:endParaRPr lang="en-US"/>
          </a:p>
        </p:txBody>
      </p:sp>
    </p:spTree>
    <p:extLst>
      <p:ext uri="{BB962C8B-B14F-4D97-AF65-F5344CB8AC3E}">
        <p14:creationId xmlns:p14="http://schemas.microsoft.com/office/powerpoint/2010/main" val="421688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 </a:t>
            </a:r>
          </a:p>
          <a:p>
            <a:pPr marL="228600" indent="-228600">
              <a:buAutoNum type="arabicPeriod"/>
            </a:pPr>
            <a:r>
              <a:rPr lang="en-US"/>
              <a:t>Serotonergic neurons originate in an anatomical structure known as the raphe nuclei, in the midbrain. From the raphe nuclei, the neurons spread all over the brain to areas including the neocortex, amygdala, hypothalamus, and even down into the spinal cord. </a:t>
            </a:r>
          </a:p>
          <a:p>
            <a:pPr marL="228600" indent="-228600">
              <a:buAutoNum type="arabicPeriod"/>
            </a:pPr>
            <a:r>
              <a:rPr lang="en-US"/>
              <a:t>CLICK ONE: neocortex. The neocortex is a large region of the brain responsible for higher level thinking, processing, memory, and perceptions. When serotonergic neurons that go to the neocortex are over stimulated after consumption of the drug, individuals can have impaired perception, clouded judgement/thinking. This region of the brain is what creates the seemingly hallucinogenic effects many ecstasy users experience. </a:t>
            </a:r>
          </a:p>
          <a:p>
            <a:pPr marL="228600" indent="-228600">
              <a:buAutoNum type="arabicPeriod"/>
            </a:pPr>
            <a:r>
              <a:rPr lang="en-US"/>
              <a:t>CLICK TWO: spinal cord. The spinal cord carries signals from the brain down to the peripheral nervous system, including those for motor movements. When serotonergic neurons going here are over stimulated by ecstasy it can affect movement and muscle contraction and often results in jaw clenching, what might seem like an unexpected or strange symptom of ecstasy use.</a:t>
            </a:r>
          </a:p>
          <a:p>
            <a:pPr marL="228600" indent="-228600">
              <a:buAutoNum type="arabicPeriod"/>
            </a:pPr>
            <a:r>
              <a:rPr lang="en-US"/>
              <a:t>CLICK THREE: hypothalamus. The hypothalamus is responsible for homeostatic functions, it links the nervous system to the endocrine system through the pituitary gland, as we know, and is important in body functions including circadian rhythms, hunger, and body metabolism. When serotonergic neurons from the raphe nuclei to this region are overstimulated, this can often lead to decreases in appetite.  </a:t>
            </a:r>
          </a:p>
          <a:p>
            <a:pPr marL="228600" indent="-228600">
              <a:buAutoNum type="arabicPeriod"/>
            </a:pPr>
            <a:r>
              <a:rPr lang="en-US"/>
              <a:t>CLICK FOUR: hippocampus. The hippocampus is important in the formation of new memories. When serotonergic neurons are overstimulated in the hippocampus it impacts memory formation, so a lot of individuals on ecstasy have trouble with memory recall or cannot remember events while they are on the drug.  </a:t>
            </a:r>
          </a:p>
          <a:p>
            <a:pPr marL="228600" indent="-228600">
              <a:buAutoNum type="arabicPeriod"/>
            </a:pPr>
            <a:r>
              <a:rPr lang="en-US"/>
              <a:t>CLICK FIVE: amygdala. </a:t>
            </a:r>
            <a:r>
              <a:rPr lang="en-US" err="1"/>
              <a:t>Amgydala</a:t>
            </a:r>
            <a:r>
              <a:rPr lang="en-US"/>
              <a:t> is an important structure in the limbic system. When serotonergic neurons that innervate the amygdala are overstimulated it creates the feelings of elation and extreme happiness that ecstasy users experience.</a:t>
            </a:r>
          </a:p>
          <a:p>
            <a:pPr marL="228600" indent="-228600">
              <a:buAutoNum type="arabicPeriod"/>
            </a:pPr>
            <a:endParaRPr lang="en-US"/>
          </a:p>
          <a:p>
            <a:pPr marL="228600" indent="-228600">
              <a:buAutoNum type="arabicPeriod"/>
            </a:pPr>
            <a:r>
              <a:rPr lang="en-US"/>
              <a:t>MDMA can also impact the body long-term.  </a:t>
            </a:r>
          </a:p>
          <a:p>
            <a:endParaRPr lang="en-US"/>
          </a:p>
          <a:p>
            <a:r>
              <a:rPr lang="en-US"/>
              <a:t>Spinal cord: purple (https://</a:t>
            </a:r>
            <a:r>
              <a:rPr lang="en-US" err="1"/>
              <a:t>www.girlslovestyle.com</a:t>
            </a:r>
            <a:r>
              <a:rPr lang="en-US"/>
              <a:t>/bruxism/) </a:t>
            </a:r>
          </a:p>
          <a:p>
            <a:r>
              <a:rPr lang="en-US"/>
              <a:t>Neocortex: green (https://</a:t>
            </a:r>
            <a:r>
              <a:rPr lang="en-US" err="1"/>
              <a:t>www.goodfreephotos.com</a:t>
            </a:r>
            <a:r>
              <a:rPr lang="en-US"/>
              <a:t>/vector-images/thinking-brain-machine-vector-</a:t>
            </a:r>
            <a:r>
              <a:rPr lang="en-US" err="1"/>
              <a:t>clipart.png.php</a:t>
            </a:r>
            <a:r>
              <a:rPr lang="en-US"/>
              <a:t>) </a:t>
            </a:r>
          </a:p>
          <a:p>
            <a:r>
              <a:rPr lang="en-US"/>
              <a:t>Hippocampus: blue (https://</a:t>
            </a:r>
            <a:r>
              <a:rPr lang="en-US" err="1"/>
              <a:t>www.vectorstock.com</a:t>
            </a:r>
            <a:r>
              <a:rPr lang="en-US"/>
              <a:t>/royalty-free-vector/brain-light-bulb-vector-278419) </a:t>
            </a:r>
          </a:p>
          <a:p>
            <a:r>
              <a:rPr lang="en-US"/>
              <a:t>Hypothalamus: Red (https://</a:t>
            </a:r>
            <a:r>
              <a:rPr lang="en-US" err="1"/>
              <a:t>www.wikihow.com</a:t>
            </a:r>
            <a:r>
              <a:rPr lang="en-US"/>
              <a:t>/Stop-Being-Hungry-Quickly) </a:t>
            </a:r>
          </a:p>
          <a:p>
            <a:r>
              <a:rPr lang="en-US"/>
              <a:t>Amygdala: Pink (https://</a:t>
            </a:r>
            <a:r>
              <a:rPr lang="en-US" err="1"/>
              <a:t>www.macrobusiness.com.au</a:t>
            </a:r>
            <a:r>
              <a:rPr lang="en-US"/>
              <a:t>/2013/03/the-happy-folk-at-</a:t>
            </a:r>
            <a:r>
              <a:rPr lang="en-US" err="1"/>
              <a:t>bree</a:t>
            </a:r>
            <a:r>
              <a:rPr lang="en-US"/>
              <a:t>/)</a:t>
            </a:r>
          </a:p>
        </p:txBody>
      </p:sp>
      <p:sp>
        <p:nvSpPr>
          <p:cNvPr id="4" name="Slide Number Placeholder 3"/>
          <p:cNvSpPr>
            <a:spLocks noGrp="1"/>
          </p:cNvSpPr>
          <p:nvPr>
            <p:ph type="sldNum" sz="quarter" idx="5"/>
          </p:nvPr>
        </p:nvSpPr>
        <p:spPr/>
        <p:txBody>
          <a:bodyPr/>
          <a:lstStyle/>
          <a:p>
            <a:fld id="{075CB804-62BB-6A41-8AAA-121E4C43BBCC}" type="slidenum">
              <a:rPr lang="en-US" smtClean="0"/>
              <a:t>8</a:t>
            </a:fld>
            <a:endParaRPr lang="en-US"/>
          </a:p>
        </p:txBody>
      </p:sp>
    </p:spTree>
    <p:extLst>
      <p:ext uri="{BB962C8B-B14F-4D97-AF65-F5344CB8AC3E}">
        <p14:creationId xmlns:p14="http://schemas.microsoft.com/office/powerpoint/2010/main" val="152487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sz="1200" kern="1200">
                <a:solidFill>
                  <a:schemeClr val="tx1"/>
                </a:solidFill>
                <a:effectLst/>
                <a:latin typeface="+mn-lt"/>
                <a:ea typeface="+mn-ea"/>
                <a:cs typeface="+mn-cs"/>
              </a:rPr>
              <a:t>MDMA drastically affects serotonin levels in the brain. This image is from a study with monkeys where the monkeys were given MDMA twice a day for four days. The box on the right shows monkeys who were not given ecstasy and the other two boxes show the monkeys given ecstasy 2 weeks and 7 years after the ecstasy use. These are photomicrographs of brain sections that have dyed the serotonin neurons. As you can see the number of serotonin neurons drastically decreases after use of ecstasy and the damage remains even 7 years after use. </a:t>
            </a:r>
            <a:r>
              <a:rPr lang="en-US"/>
              <a:t>Too much is released when someone is on the drug and the brain cannot make enough to compensate for the loss.  → leads to depression a few days after the “high” ends. </a:t>
            </a:r>
          </a:p>
          <a:p>
            <a:pPr marL="0" marR="0" lvl="0" indent="0" algn="l" defTabSz="914400">
              <a:lnSpc>
                <a:spcPct val="100000"/>
              </a:lnSpc>
              <a:spcBef>
                <a:spcPts val="0"/>
              </a:spcBef>
              <a:spcAft>
                <a:spcPts val="0"/>
              </a:spcAft>
              <a:buClrTx/>
              <a:buSzTx/>
              <a:buFontTx/>
              <a:buNone/>
              <a:tabLst/>
              <a:defRPr/>
            </a:pPr>
            <a:endParaRPr lang="en-US" sz="120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075CB804-62BB-6A41-8AAA-121E4C43BBCC}" type="slidenum">
              <a:rPr lang="en-US" smtClean="0"/>
              <a:t>9</a:t>
            </a:fld>
            <a:endParaRPr lang="en-US"/>
          </a:p>
        </p:txBody>
      </p:sp>
    </p:spTree>
    <p:extLst>
      <p:ext uri="{BB962C8B-B14F-4D97-AF65-F5344CB8AC3E}">
        <p14:creationId xmlns:p14="http://schemas.microsoft.com/office/powerpoint/2010/main" val="348183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ym typeface="Wingdings" pitchFamily="2" charset="2"/>
              </a:rPr>
              <a:t>Remember from the beginning when we mentioned that the CIA tried to use ecstasy for “mind control” in the 1950s. Well the usage of ecstasy has certainly evolved since then. In the 1970s psychiatrists used it with patients to make them more willing to talk. Now, it is often used amongst college students and partygoers. The usage of the drug has changed drastically over the past few decades, and it is important we learn about its effects on the brain. </a:t>
            </a:r>
          </a:p>
          <a:p>
            <a:endParaRPr lang="en-US">
              <a:sym typeface="Wingdings" pitchFamily="2" charset="2"/>
            </a:endParaRPr>
          </a:p>
          <a:p>
            <a:r>
              <a:rPr lang="en-US">
                <a:sym typeface="Wingdings" pitchFamily="2" charset="2"/>
              </a:rPr>
              <a:t>We discussed how ecstasy works in the brain and creates short, medium, and long term effects. Ecstasy is a drug in a class of its own. IT completely reverses the flow at the synapse, affects multiple brain structures, and causes permanent long-term damage to neurons. </a:t>
            </a:r>
            <a:endParaRPr lang="en-US"/>
          </a:p>
        </p:txBody>
      </p:sp>
      <p:sp>
        <p:nvSpPr>
          <p:cNvPr id="4" name="Slide Number Placeholder 3"/>
          <p:cNvSpPr>
            <a:spLocks noGrp="1"/>
          </p:cNvSpPr>
          <p:nvPr>
            <p:ph type="sldNum" sz="quarter" idx="5"/>
          </p:nvPr>
        </p:nvSpPr>
        <p:spPr/>
        <p:txBody>
          <a:bodyPr/>
          <a:lstStyle/>
          <a:p>
            <a:fld id="{075CB804-62BB-6A41-8AAA-121E4C43BBCC}" type="slidenum">
              <a:rPr lang="en-US" smtClean="0"/>
              <a:t>10</a:t>
            </a:fld>
            <a:endParaRPr lang="en-US"/>
          </a:p>
        </p:txBody>
      </p:sp>
    </p:spTree>
    <p:extLst>
      <p:ext uri="{BB962C8B-B14F-4D97-AF65-F5344CB8AC3E}">
        <p14:creationId xmlns:p14="http://schemas.microsoft.com/office/powerpoint/2010/main" val="2625735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rugfreekidscanada.org/?drugs=ecstac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j3adlime.wordpress.com/2016/09/30/party-drugs-4/" TargetMode="External"/><Relationship Id="rId7" Type="http://schemas.openxmlformats.org/officeDocument/2006/relationships/hyperlink" Target="https://www.abutirams.co.za/shop/business-packages/business-pack-standa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bbwbettiepumpkin.com/cia-logo/cia-logo-cia-logo-central-intelligence-agency-symbol-meaning/"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hyperlink" Target="http://www.drugabuse.gov/publications/teaching-packets/neurobiology-ecstasy/section-i/1-introduction-long-term-effects-ecstasy" TargetMode="External"/><Relationship Id="rId2" Type="http://schemas.openxmlformats.org/officeDocument/2006/relationships/hyperlink" Target="http://www.drugabuse.gov/publications/drugfacts/mdma-ecstasymoll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abdpvtltd.com/the-human-brain-diagram/the-human-brain-diagram-unique-human-brain-diagram-sagittal-michaelhanna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clker.com/clipart-synapse.html"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abdpvtltd.com/the-human-brain-diagram/the-human-brain-diagram-unique-human-brain-diagram-sagittal-michaelhannan/"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clker.com/clipart-synapse.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abdpvtltd.com/the-human-brain-diagram/the-human-brain-diagram-unique-human-brain-diagram-sagittal-michaelhannan/" TargetMode="External"/><Relationship Id="rId7" Type="http://schemas.openxmlformats.org/officeDocument/2006/relationships/hyperlink" Target="https://www.girlslovestyle.com/bruxism/" TargetMode="External"/><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hyperlink" Target="https://www.macrobusiness.com.au/2013/03/the-happy-folk-at-bree/" TargetMode="External"/><Relationship Id="rId5" Type="http://schemas.openxmlformats.org/officeDocument/2006/relationships/hyperlink" Target="https://www.goodfreephotos.com/vector-images/thinking-brain-machine-vector-clipart.png.php" TargetMode="External"/><Relationship Id="rId10" Type="http://schemas.openxmlformats.org/officeDocument/2006/relationships/image" Target="../media/image12.jpeg"/><Relationship Id="rId4" Type="http://schemas.openxmlformats.org/officeDocument/2006/relationships/image" Target="../media/image4.jpeg"/><Relationship Id="rId9" Type="http://schemas.openxmlformats.org/officeDocument/2006/relationships/hyperlink" Target="https://www.wikihow.com/Stop-Being-Hungry-Quickl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lated image">
            <a:hlinkClick r:id="rId3"/>
            <a:extLst>
              <a:ext uri="{FF2B5EF4-FFF2-40B4-BE49-F238E27FC236}">
                <a16:creationId xmlns:a16="http://schemas.microsoft.com/office/drawing/2014/main" id="{212694B9-E0C3-FE45-9102-2756B26E73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418" b="73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2E8F4267-8F09-4862-9D16-E1CB530D4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374" y="988990"/>
            <a:ext cx="6227626" cy="5869010"/>
          </a:xfrm>
          <a:custGeom>
            <a:avLst/>
            <a:gdLst>
              <a:gd name="connsiteX0" fmla="*/ 4279392 w 6227626"/>
              <a:gd name="connsiteY0" fmla="*/ 0 h 5869010"/>
              <a:gd name="connsiteX1" fmla="*/ 6087757 w 6227626"/>
              <a:gd name="connsiteY1" fmla="*/ 399734 h 5869010"/>
              <a:gd name="connsiteX2" fmla="*/ 6227626 w 6227626"/>
              <a:gd name="connsiteY2" fmla="*/ 470299 h 5869010"/>
              <a:gd name="connsiteX3" fmla="*/ 6227626 w 6227626"/>
              <a:gd name="connsiteY3" fmla="*/ 5869010 h 5869010"/>
              <a:gd name="connsiteX4" fmla="*/ 305640 w 6227626"/>
              <a:gd name="connsiteY4" fmla="*/ 5869010 h 5869010"/>
              <a:gd name="connsiteX5" fmla="*/ 296834 w 6227626"/>
              <a:gd name="connsiteY5" fmla="*/ 5848538 h 5869010"/>
              <a:gd name="connsiteX6" fmla="*/ 0 w 6227626"/>
              <a:gd name="connsiteY6" fmla="*/ 4279392 h 5869010"/>
              <a:gd name="connsiteX7" fmla="*/ 4279392 w 6227626"/>
              <a:gd name="connsiteY7" fmla="*/ 0 h 586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7626" h="5869010">
                <a:moveTo>
                  <a:pt x="4279392" y="0"/>
                </a:moveTo>
                <a:cubicBezTo>
                  <a:pt x="4925646" y="0"/>
                  <a:pt x="5538441" y="143252"/>
                  <a:pt x="6087757" y="399734"/>
                </a:cubicBezTo>
                <a:lnTo>
                  <a:pt x="6227626" y="470299"/>
                </a:lnTo>
                <a:lnTo>
                  <a:pt x="6227626" y="5869010"/>
                </a:lnTo>
                <a:lnTo>
                  <a:pt x="305640" y="5869010"/>
                </a:lnTo>
                <a:lnTo>
                  <a:pt x="296834" y="5848538"/>
                </a:lnTo>
                <a:cubicBezTo>
                  <a:pt x="105247" y="5362675"/>
                  <a:pt x="0" y="4833324"/>
                  <a:pt x="0" y="4279392"/>
                </a:cubicBezTo>
                <a:cubicBezTo>
                  <a:pt x="0" y="1915949"/>
                  <a:pt x="1915949" y="0"/>
                  <a:pt x="4279392" y="0"/>
                </a:cubicBez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8E74D013-6AA3-44E4-A5DD-EEC216898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8968" y="1153582"/>
            <a:ext cx="6063033" cy="5704418"/>
          </a:xfrm>
          <a:custGeom>
            <a:avLst/>
            <a:gdLst>
              <a:gd name="connsiteX0" fmla="*/ 4114799 w 6063033"/>
              <a:gd name="connsiteY0" fmla="*/ 0 h 5704418"/>
              <a:gd name="connsiteX1" fmla="*/ 6010208 w 6063033"/>
              <a:gd name="connsiteY1" fmla="*/ 461583 h 5704418"/>
              <a:gd name="connsiteX2" fmla="*/ 6063033 w 6063033"/>
              <a:gd name="connsiteY2" fmla="*/ 491321 h 5704418"/>
              <a:gd name="connsiteX3" fmla="*/ 6063033 w 6063033"/>
              <a:gd name="connsiteY3" fmla="*/ 5704418 h 5704418"/>
              <a:gd name="connsiteX4" fmla="*/ 320183 w 6063033"/>
              <a:gd name="connsiteY4" fmla="*/ 5704418 h 5704418"/>
              <a:gd name="connsiteX5" fmla="*/ 285416 w 6063033"/>
              <a:gd name="connsiteY5" fmla="*/ 5623594 h 5704418"/>
              <a:gd name="connsiteX6" fmla="*/ 0 w 6063033"/>
              <a:gd name="connsiteY6" fmla="*/ 4114800 h 5704418"/>
              <a:gd name="connsiteX7" fmla="*/ 4114799 w 6063033"/>
              <a:gd name="connsiteY7" fmla="*/ 0 h 5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3033" h="5704418">
                <a:moveTo>
                  <a:pt x="4114799" y="0"/>
                </a:moveTo>
                <a:cubicBezTo>
                  <a:pt x="4798337" y="0"/>
                  <a:pt x="5442947" y="166668"/>
                  <a:pt x="6010208" y="461583"/>
                </a:cubicBezTo>
                <a:lnTo>
                  <a:pt x="6063033" y="491321"/>
                </a:lnTo>
                <a:lnTo>
                  <a:pt x="6063033" y="5704418"/>
                </a:lnTo>
                <a:lnTo>
                  <a:pt x="320183" y="5704418"/>
                </a:lnTo>
                <a:lnTo>
                  <a:pt x="285416" y="5623594"/>
                </a:lnTo>
                <a:cubicBezTo>
                  <a:pt x="101198" y="5156418"/>
                  <a:pt x="0" y="4647427"/>
                  <a:pt x="0" y="4114800"/>
                </a:cubicBezTo>
                <a:cubicBezTo>
                  <a:pt x="0" y="1842259"/>
                  <a:pt x="1842258" y="0"/>
                  <a:pt x="41147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7678076" y="3453728"/>
            <a:ext cx="3150384" cy="1104125"/>
          </a:xfrm>
        </p:spPr>
        <p:txBody>
          <a:bodyPr>
            <a:normAutofit/>
          </a:bodyPr>
          <a:lstStyle/>
          <a:p>
            <a:r>
              <a:rPr lang="en-US" sz="7000"/>
              <a:t>Ecstasy</a:t>
            </a:r>
          </a:p>
        </p:txBody>
      </p:sp>
      <p:sp>
        <p:nvSpPr>
          <p:cNvPr id="3" name="Subtitle 2"/>
          <p:cNvSpPr>
            <a:spLocks noGrp="1"/>
          </p:cNvSpPr>
          <p:nvPr>
            <p:ph type="subTitle" idx="1"/>
          </p:nvPr>
        </p:nvSpPr>
        <p:spPr>
          <a:xfrm>
            <a:off x="6314537" y="4697722"/>
            <a:ext cx="5877463" cy="599315"/>
          </a:xfrm>
        </p:spPr>
        <p:txBody>
          <a:bodyPr>
            <a:noAutofit/>
          </a:bodyPr>
          <a:lstStyle/>
          <a:p>
            <a:r>
              <a:rPr lang="en-US" sz="2600">
                <a:solidFill>
                  <a:srgbClr val="000000"/>
                </a:solidFill>
              </a:rPr>
              <a:t>Kiera Borthwick and Carissa Rodriguez</a:t>
            </a:r>
          </a:p>
        </p:txBody>
      </p:sp>
      <p:sp>
        <p:nvSpPr>
          <p:cNvPr id="7" name="Rectangle 6">
            <a:extLst>
              <a:ext uri="{FF2B5EF4-FFF2-40B4-BE49-F238E27FC236}">
                <a16:creationId xmlns:a16="http://schemas.microsoft.com/office/drawing/2014/main" id="{438AC23D-90E0-B746-89CA-F02A1198B550}"/>
              </a:ext>
            </a:extLst>
          </p:cNvPr>
          <p:cNvSpPr/>
          <p:nvPr/>
        </p:nvSpPr>
        <p:spPr>
          <a:xfrm>
            <a:off x="8652" y="6567060"/>
            <a:ext cx="4810091" cy="277640"/>
          </a:xfrm>
          <a:prstGeom prst="rect">
            <a:avLst/>
          </a:prstGeom>
        </p:spPr>
        <p:txBody>
          <a:bodyPr wrap="square">
            <a:spAutoFit/>
          </a:bodyPr>
          <a:lstStyle/>
          <a:p>
            <a:pPr>
              <a:lnSpc>
                <a:spcPct val="200000"/>
              </a:lnSpc>
              <a:buNone/>
            </a:pPr>
            <a:r>
              <a:rPr lang="en-US" sz="700"/>
              <a:t>“MK-Ultra.” </a:t>
            </a:r>
            <a:r>
              <a:rPr lang="en-US" sz="700" i="1"/>
              <a:t>History</a:t>
            </a:r>
            <a:r>
              <a:rPr lang="en-US" sz="700"/>
              <a:t>, A&amp;E Television Networks, 16 June 2017, </a:t>
            </a:r>
            <a:r>
              <a:rPr lang="en-US" sz="700" err="1"/>
              <a:t>www.history.com</a:t>
            </a:r>
            <a:r>
              <a:rPr lang="en-US" sz="700"/>
              <a:t>/topics/us-government/history-of-</a:t>
            </a:r>
            <a:r>
              <a:rPr lang="en-US" sz="700" err="1"/>
              <a:t>mk</a:t>
            </a:r>
            <a:r>
              <a:rPr lang="en-US" sz="700"/>
              <a:t>-ultra.</a:t>
            </a:r>
            <a:endParaRPr lang="en-US" sz="70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Image result for ecstasy party">
            <a:hlinkClick r:id="rId3"/>
            <a:extLst>
              <a:ext uri="{FF2B5EF4-FFF2-40B4-BE49-F238E27FC236}">
                <a16:creationId xmlns:a16="http://schemas.microsoft.com/office/drawing/2014/main" id="{C253825A-1AD9-1B42-8C58-193A6262E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515" y="1219200"/>
            <a:ext cx="10064278" cy="50321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cia logo">
            <a:hlinkClick r:id="rId5"/>
            <a:extLst>
              <a:ext uri="{FF2B5EF4-FFF2-40B4-BE49-F238E27FC236}">
                <a16:creationId xmlns:a16="http://schemas.microsoft.com/office/drawing/2014/main" id="{73FF3159-9340-C442-8FD4-A3C20D5C8AA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956" r="15700"/>
          <a:stretch/>
        </p:blipFill>
        <p:spPr bwMode="auto">
          <a:xfrm>
            <a:off x="333829" y="1697973"/>
            <a:ext cx="3605749" cy="3758198"/>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extLst>
              <a:ext uri="{FF2B5EF4-FFF2-40B4-BE49-F238E27FC236}">
                <a16:creationId xmlns:a16="http://schemas.microsoft.com/office/drawing/2014/main" id="{1AEFF12D-FE20-A544-AD9F-5F37E8777A97}"/>
              </a:ext>
            </a:extLst>
          </p:cNvPr>
          <p:cNvSpPr/>
          <p:nvPr/>
        </p:nvSpPr>
        <p:spPr>
          <a:xfrm>
            <a:off x="4307640" y="2815771"/>
            <a:ext cx="2160527" cy="14538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0EEC26-D1C8-504D-AAF3-85807D39F420}"/>
              </a:ext>
            </a:extLst>
          </p:cNvPr>
          <p:cNvSpPr txBox="1"/>
          <p:nvPr/>
        </p:nvSpPr>
        <p:spPr>
          <a:xfrm>
            <a:off x="333829" y="5252577"/>
            <a:ext cx="857927" cy="153888"/>
          </a:xfrm>
          <a:prstGeom prst="rect">
            <a:avLst/>
          </a:prstGeom>
          <a:noFill/>
        </p:spPr>
        <p:txBody>
          <a:bodyPr wrap="none" rtlCol="0">
            <a:spAutoFit/>
          </a:bodyPr>
          <a:lstStyle/>
          <a:p>
            <a:r>
              <a:rPr lang="en-US" sz="400">
                <a:latin typeface="Times New Roman" panose="02020603050405020304" pitchFamily="18" charset="0"/>
                <a:cs typeface="Times New Roman" panose="02020603050405020304" pitchFamily="18" charset="0"/>
              </a:rPr>
              <a:t>“CIA Logo” </a:t>
            </a:r>
            <a:r>
              <a:rPr lang="en-US" sz="400" err="1">
                <a:latin typeface="Times New Roman" panose="02020603050405020304" pitchFamily="18" charset="0"/>
                <a:cs typeface="Times New Roman" panose="02020603050405020304" pitchFamily="18" charset="0"/>
              </a:rPr>
              <a:t>Bbwbettiepumpkin</a:t>
            </a:r>
            <a:r>
              <a:rPr lang="en-US" sz="400">
                <a:latin typeface="Times New Roman" panose="02020603050405020304" pitchFamily="18" charset="0"/>
                <a:cs typeface="Times New Roman" panose="02020603050405020304" pitchFamily="18" charset="0"/>
              </a:rPr>
              <a:t>.</a:t>
            </a:r>
          </a:p>
        </p:txBody>
      </p:sp>
      <p:pic>
        <p:nvPicPr>
          <p:cNvPr id="2062" name="Picture 14" descr="Related image">
            <a:hlinkClick r:id="rId7"/>
            <a:extLst>
              <a:ext uri="{FF2B5EF4-FFF2-40B4-BE49-F238E27FC236}">
                <a16:creationId xmlns:a16="http://schemas.microsoft.com/office/drawing/2014/main" id="{E94BDF19-50A4-EE4A-AF3B-4250CEC537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2343" y="1041669"/>
            <a:ext cx="4663617" cy="46636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6292528-C92D-844C-B9B4-D0DD29386961}"/>
              </a:ext>
            </a:extLst>
          </p:cNvPr>
          <p:cNvSpPr txBox="1"/>
          <p:nvPr/>
        </p:nvSpPr>
        <p:spPr>
          <a:xfrm>
            <a:off x="2974630" y="179895"/>
            <a:ext cx="6260047" cy="861774"/>
          </a:xfrm>
          <a:prstGeom prst="rect">
            <a:avLst/>
          </a:prstGeom>
          <a:noFill/>
        </p:spPr>
        <p:txBody>
          <a:bodyPr wrap="none" rtlCol="0">
            <a:spAutoFit/>
          </a:bodyPr>
          <a:lstStyle/>
          <a:p>
            <a:r>
              <a:rPr lang="en-US" sz="5000">
                <a:latin typeface="+mj-lt"/>
              </a:rPr>
              <a:t>Recap: What is Ecstasy?</a:t>
            </a:r>
          </a:p>
        </p:txBody>
      </p:sp>
      <p:sp>
        <p:nvSpPr>
          <p:cNvPr id="9" name="TextBox 8">
            <a:extLst>
              <a:ext uri="{FF2B5EF4-FFF2-40B4-BE49-F238E27FC236}">
                <a16:creationId xmlns:a16="http://schemas.microsoft.com/office/drawing/2014/main" id="{6D48CCD0-CCB9-0746-B802-0FD480D8675C}"/>
              </a:ext>
            </a:extLst>
          </p:cNvPr>
          <p:cNvSpPr txBox="1"/>
          <p:nvPr/>
        </p:nvSpPr>
        <p:spPr>
          <a:xfrm>
            <a:off x="1072515" y="6274982"/>
            <a:ext cx="827315" cy="153888"/>
          </a:xfrm>
          <a:prstGeom prst="rect">
            <a:avLst/>
          </a:prstGeom>
          <a:noFill/>
        </p:spPr>
        <p:txBody>
          <a:bodyPr wrap="square" rtlCol="0">
            <a:spAutoFit/>
          </a:bodyPr>
          <a:lstStyle/>
          <a:p>
            <a:r>
              <a:rPr lang="en-US" sz="400">
                <a:latin typeface="Times New Roman" panose="02020603050405020304" pitchFamily="18" charset="0"/>
                <a:cs typeface="Times New Roman" panose="02020603050405020304" pitchFamily="18" charset="0"/>
              </a:rPr>
              <a:t>“Party Drugs” </a:t>
            </a:r>
            <a:r>
              <a:rPr lang="en-US" sz="400" err="1">
                <a:latin typeface="Times New Roman" panose="02020603050405020304" pitchFamily="18" charset="0"/>
                <a:cs typeface="Times New Roman" panose="02020603050405020304" pitchFamily="18" charset="0"/>
              </a:rPr>
              <a:t>Jeadline</a:t>
            </a:r>
            <a:r>
              <a:rPr lang="en-US" sz="40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F1599E4E-DF1A-B04A-83D9-D6B2541AE84E}"/>
              </a:ext>
            </a:extLst>
          </p:cNvPr>
          <p:cNvSpPr txBox="1"/>
          <p:nvPr/>
        </p:nvSpPr>
        <p:spPr>
          <a:xfrm>
            <a:off x="11128486" y="5551398"/>
            <a:ext cx="939681" cy="153888"/>
          </a:xfrm>
          <a:prstGeom prst="rect">
            <a:avLst/>
          </a:prstGeom>
          <a:noFill/>
        </p:spPr>
        <p:txBody>
          <a:bodyPr wrap="none" rtlCol="0">
            <a:spAutoFit/>
          </a:bodyPr>
          <a:lstStyle/>
          <a:p>
            <a:r>
              <a:rPr lang="en-US" sz="400">
                <a:latin typeface="Times New Roman" panose="02020603050405020304" pitchFamily="18" charset="0"/>
                <a:cs typeface="Times New Roman" panose="02020603050405020304" pitchFamily="18" charset="0"/>
              </a:rPr>
              <a:t>“Therapy” </a:t>
            </a:r>
            <a:r>
              <a:rPr lang="en-US" sz="400" err="1">
                <a:latin typeface="Times New Roman" panose="02020603050405020304" pitchFamily="18" charset="0"/>
                <a:cs typeface="Times New Roman" panose="02020603050405020304" pitchFamily="18" charset="0"/>
              </a:rPr>
              <a:t>Abuti</a:t>
            </a:r>
            <a:r>
              <a:rPr lang="en-US" sz="400">
                <a:latin typeface="Times New Roman" panose="02020603050405020304" pitchFamily="18" charset="0"/>
                <a:cs typeface="Times New Roman" panose="02020603050405020304" pitchFamily="18" charset="0"/>
              </a:rPr>
              <a:t> Rams Consultancy.</a:t>
            </a:r>
          </a:p>
        </p:txBody>
      </p:sp>
      <p:sp>
        <p:nvSpPr>
          <p:cNvPr id="11" name="Rectangle 10">
            <a:extLst>
              <a:ext uri="{FF2B5EF4-FFF2-40B4-BE49-F238E27FC236}">
                <a16:creationId xmlns:a16="http://schemas.microsoft.com/office/drawing/2014/main" id="{5174EFD5-5C24-5847-B8B9-0E02A2D320B3}"/>
              </a:ext>
            </a:extLst>
          </p:cNvPr>
          <p:cNvSpPr/>
          <p:nvPr/>
        </p:nvSpPr>
        <p:spPr>
          <a:xfrm>
            <a:off x="8652" y="6567060"/>
            <a:ext cx="4810091" cy="277640"/>
          </a:xfrm>
          <a:prstGeom prst="rect">
            <a:avLst/>
          </a:prstGeom>
        </p:spPr>
        <p:txBody>
          <a:bodyPr wrap="square">
            <a:spAutoFit/>
          </a:bodyPr>
          <a:lstStyle/>
          <a:p>
            <a:pPr>
              <a:lnSpc>
                <a:spcPct val="200000"/>
              </a:lnSpc>
              <a:buNone/>
            </a:pPr>
            <a:r>
              <a:rPr lang="en-US" sz="700"/>
              <a:t>“MK-Ultra.” </a:t>
            </a:r>
            <a:r>
              <a:rPr lang="en-US" sz="700" i="1"/>
              <a:t>History</a:t>
            </a:r>
            <a:r>
              <a:rPr lang="en-US" sz="700"/>
              <a:t>, A&amp;E Television Networks, 16 June 2017, </a:t>
            </a:r>
            <a:r>
              <a:rPr lang="en-US" sz="700" err="1"/>
              <a:t>www.history.com</a:t>
            </a:r>
            <a:r>
              <a:rPr lang="en-US" sz="700"/>
              <a:t>/topics/us-government/history-of-</a:t>
            </a:r>
            <a:r>
              <a:rPr lang="en-US" sz="700" err="1"/>
              <a:t>mk</a:t>
            </a:r>
            <a:r>
              <a:rPr lang="en-US" sz="700"/>
              <a:t>-ultra.</a:t>
            </a:r>
            <a:endParaRPr lang="en-US" sz="700">
              <a:cs typeface="Calibri"/>
            </a:endParaRPr>
          </a:p>
        </p:txBody>
      </p:sp>
    </p:spTree>
    <p:extLst>
      <p:ext uri="{BB962C8B-B14F-4D97-AF65-F5344CB8AC3E}">
        <p14:creationId xmlns:p14="http://schemas.microsoft.com/office/powerpoint/2010/main" val="137556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500"/>
                                  </p:stCondLst>
                                  <p:childTnLst>
                                    <p:set>
                                      <p:cBhvr>
                                        <p:cTn id="15" dur="1" fill="hold">
                                          <p:stCondLst>
                                            <p:cond delay="0"/>
                                          </p:stCondLst>
                                        </p:cTn>
                                        <p:tgtEl>
                                          <p:spTgt spid="2062"/>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05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06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nodeType="afterEffect">
                                  <p:stCondLst>
                                    <p:cond delay="1000"/>
                                  </p:stCondLst>
                                  <p:childTnLst>
                                    <p:set>
                                      <p:cBhvr>
                                        <p:cTn id="33" dur="1" fill="hold">
                                          <p:stCondLst>
                                            <p:cond delay="0"/>
                                          </p:stCondLst>
                                        </p:cTn>
                                        <p:tgtEl>
                                          <p:spTgt spid="2064"/>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100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9" grpId="0"/>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D663-26FA-034C-A9BA-724CF4798122}"/>
              </a:ext>
            </a:extLst>
          </p:cNvPr>
          <p:cNvSpPr>
            <a:spLocks noGrp="1"/>
          </p:cNvSpPr>
          <p:nvPr>
            <p:ph type="title"/>
          </p:nvPr>
        </p:nvSpPr>
        <p:spPr>
          <a:xfrm>
            <a:off x="838200" y="391638"/>
            <a:ext cx="10515600" cy="794204"/>
          </a:xfrm>
        </p:spPr>
        <p:txBody>
          <a:bodyPr/>
          <a:lstStyle/>
          <a:p>
            <a:pPr algn="ctr"/>
            <a:r>
              <a:rPr lang="en-US"/>
              <a:t>References</a:t>
            </a:r>
          </a:p>
        </p:txBody>
      </p:sp>
      <p:sp>
        <p:nvSpPr>
          <p:cNvPr id="3" name="Content Placeholder 2">
            <a:extLst>
              <a:ext uri="{FF2B5EF4-FFF2-40B4-BE49-F238E27FC236}">
                <a16:creationId xmlns:a16="http://schemas.microsoft.com/office/drawing/2014/main" id="{831BE24C-D97F-4B47-B180-1C0701F6D856}"/>
              </a:ext>
            </a:extLst>
          </p:cNvPr>
          <p:cNvSpPr>
            <a:spLocks noGrp="1"/>
          </p:cNvSpPr>
          <p:nvPr>
            <p:ph idx="1"/>
          </p:nvPr>
        </p:nvSpPr>
        <p:spPr>
          <a:xfrm>
            <a:off x="469900" y="391638"/>
            <a:ext cx="11277600" cy="5210876"/>
          </a:xfrm>
        </p:spPr>
        <p:txBody>
          <a:bodyPr vert="horz" lIns="91440" tIns="45720" rIns="91440" bIns="45720" rtlCol="0" anchor="t">
            <a:normAutofit/>
          </a:bodyPr>
          <a:lstStyle/>
          <a:p>
            <a:pPr>
              <a:buNone/>
            </a:pPr>
            <a:endParaRPr lang="en-US"/>
          </a:p>
          <a:p>
            <a:pPr>
              <a:buNone/>
            </a:pPr>
            <a:endParaRPr lang="en-US" sz="1800"/>
          </a:p>
          <a:p>
            <a:pPr>
              <a:lnSpc>
                <a:spcPct val="200000"/>
              </a:lnSpc>
              <a:buNone/>
            </a:pPr>
            <a:r>
              <a:rPr lang="en-US" sz="1600"/>
              <a:t>“MK-Ultra.” </a:t>
            </a:r>
            <a:r>
              <a:rPr lang="en-US" sz="1600" i="1"/>
              <a:t>History</a:t>
            </a:r>
            <a:r>
              <a:rPr lang="en-US" sz="1600"/>
              <a:t>, A&amp;E Television Networks, 16 June 2017, </a:t>
            </a:r>
            <a:r>
              <a:rPr lang="en-US" sz="1600" err="1"/>
              <a:t>www.history.com</a:t>
            </a:r>
            <a:r>
              <a:rPr lang="en-US" sz="1600"/>
              <a:t>/topics/us-government/history-of-</a:t>
            </a:r>
            <a:r>
              <a:rPr lang="en-US" sz="1600" err="1"/>
              <a:t>mk</a:t>
            </a:r>
            <a:r>
              <a:rPr lang="en-US" sz="1600"/>
              <a:t>-ultra.</a:t>
            </a:r>
            <a:endParaRPr lang="en-US" sz="1600">
              <a:cs typeface="Calibri"/>
            </a:endParaRPr>
          </a:p>
          <a:p>
            <a:pPr>
              <a:lnSpc>
                <a:spcPct val="200000"/>
              </a:lnSpc>
              <a:buNone/>
            </a:pPr>
            <a:r>
              <a:rPr lang="en-US" sz="1600">
                <a:cs typeface="Calibri"/>
              </a:rPr>
              <a:t>National Institute on Drug Abuse. “MDMA (Ecstasy/Molly).” </a:t>
            </a:r>
            <a:r>
              <a:rPr lang="en-US" sz="1600" i="1">
                <a:cs typeface="Calibri"/>
              </a:rPr>
              <a:t>NIDA</a:t>
            </a:r>
            <a:r>
              <a:rPr lang="en-US" sz="1600">
                <a:cs typeface="Calibri"/>
              </a:rPr>
              <a:t>, </a:t>
            </a:r>
            <a:r>
              <a:rPr lang="en-US" sz="1600">
                <a:cs typeface="Calibri"/>
                <a:hlinkClick r:id="rId2">
                  <a:extLst>
                    <a:ext uri="{A12FA001-AC4F-418D-AE19-62706E023703}">
                      <ahyp:hlinkClr xmlns:ahyp="http://schemas.microsoft.com/office/drawing/2018/hyperlinkcolor" val="tx"/>
                    </a:ext>
                  </a:extLst>
                </a:hlinkClick>
              </a:rPr>
              <a:t>www.drugabuse.gov/publications/drugfacts/mdma-ecstasymolly</a:t>
            </a:r>
            <a:r>
              <a:rPr lang="en-US" sz="1600">
                <a:cs typeface="Calibri"/>
              </a:rPr>
              <a:t>.</a:t>
            </a:r>
            <a:endParaRPr lang="en-US" sz="1600"/>
          </a:p>
          <a:p>
            <a:pPr>
              <a:lnSpc>
                <a:spcPct val="200000"/>
              </a:lnSpc>
              <a:buNone/>
            </a:pPr>
            <a:r>
              <a:rPr lang="en-US" sz="1600">
                <a:cs typeface="Calibri"/>
              </a:rPr>
              <a:t>National Institute on Drug Abuse. “The Neurobiology of Ecstasy (MDMA).” </a:t>
            </a:r>
            <a:r>
              <a:rPr lang="en-US" sz="1600" i="1">
                <a:cs typeface="Calibri"/>
              </a:rPr>
              <a:t>NIDA</a:t>
            </a:r>
            <a:r>
              <a:rPr lang="en-US" sz="1600">
                <a:cs typeface="Calibri"/>
              </a:rPr>
              <a:t>, </a:t>
            </a:r>
            <a:r>
              <a:rPr lang="en-US" sz="1600">
                <a:cs typeface="Calibri"/>
                <a:hlinkClick r:id="rId3">
                  <a:extLst>
                    <a:ext uri="{A12FA001-AC4F-418D-AE19-62706E023703}">
                      <ahyp:hlinkClr xmlns:ahyp="http://schemas.microsoft.com/office/drawing/2018/hyperlinkcolor" val="tx"/>
                    </a:ext>
                  </a:extLst>
                </a:hlinkClick>
              </a:rPr>
              <a:t>www.drugabuse.gov/publications/teaching-packets/neurobiology-ecstasy/section-i/1-introduction-long-term-effects-ecstasy</a:t>
            </a:r>
            <a:r>
              <a:rPr lang="en-US" sz="1600">
                <a:cs typeface="Calibri"/>
              </a:rPr>
              <a:t>.</a:t>
            </a:r>
            <a:endParaRPr lang="en-US" sz="1600"/>
          </a:p>
          <a:p>
            <a:pPr>
              <a:lnSpc>
                <a:spcPct val="200000"/>
              </a:lnSpc>
              <a:buNone/>
            </a:pPr>
            <a:r>
              <a:rPr lang="en-US" sz="1600">
                <a:cs typeface="Calibri"/>
              </a:rPr>
              <a:t>Rupp, Marlene. “Psychedelic Drugs and the Serotonergic System.” </a:t>
            </a:r>
            <a:r>
              <a:rPr lang="en-US" sz="1600" i="1" err="1">
                <a:cs typeface="Calibri"/>
              </a:rPr>
              <a:t>Sapiensoup</a:t>
            </a:r>
            <a:r>
              <a:rPr lang="en-US" sz="1600" i="1">
                <a:cs typeface="Calibri"/>
              </a:rPr>
              <a:t> Blog</a:t>
            </a:r>
            <a:r>
              <a:rPr lang="en-US" sz="1600">
                <a:cs typeface="Calibri"/>
              </a:rPr>
              <a:t>, 31 May 2017, </a:t>
            </a:r>
            <a:r>
              <a:rPr lang="en-US" sz="1600" err="1">
                <a:cs typeface="Calibri"/>
              </a:rPr>
              <a:t>sapiensoup.com</a:t>
            </a:r>
            <a:r>
              <a:rPr lang="en-US" sz="1600">
                <a:cs typeface="Calibri"/>
              </a:rPr>
              <a:t>/serotonin.</a:t>
            </a:r>
          </a:p>
          <a:p>
            <a:pPr>
              <a:lnSpc>
                <a:spcPct val="200000"/>
              </a:lnSpc>
              <a:buNone/>
            </a:pPr>
            <a:r>
              <a:rPr lang="en-US" sz="1600">
                <a:cs typeface="Calibri"/>
              </a:rPr>
              <a:t>“3,4-Methylenedioxymethamphetamine.” </a:t>
            </a:r>
            <a:r>
              <a:rPr lang="en-US" sz="1600" i="1">
                <a:cs typeface="Calibri"/>
              </a:rPr>
              <a:t>National Center for Biotechnology Information. PubChem Compound Database</a:t>
            </a:r>
            <a:r>
              <a:rPr lang="en-US" sz="1600">
                <a:cs typeface="Calibri"/>
              </a:rPr>
              <a:t>, U.S. National Library of Medicine, </a:t>
            </a:r>
            <a:r>
              <a:rPr lang="en-US" sz="1600" err="1">
                <a:cs typeface="Calibri"/>
              </a:rPr>
              <a:t>pubchem.ncbi.nlm.nih.gov</a:t>
            </a:r>
            <a:r>
              <a:rPr lang="en-US" sz="1600">
                <a:cs typeface="Calibri"/>
              </a:rPr>
              <a:t>/compound/</a:t>
            </a:r>
            <a:r>
              <a:rPr lang="en-US" sz="1600" err="1">
                <a:cs typeface="Calibri"/>
              </a:rPr>
              <a:t>mdma#section</a:t>
            </a:r>
            <a:r>
              <a:rPr lang="en-US" sz="1600">
                <a:cs typeface="Calibri"/>
              </a:rPr>
              <a:t>=Top.</a:t>
            </a:r>
          </a:p>
          <a:p>
            <a:pPr>
              <a:lnSpc>
                <a:spcPct val="200000"/>
              </a:lnSpc>
              <a:buNone/>
            </a:pPr>
            <a:endParaRPr lang="en-US" sz="1600">
              <a:cs typeface="Calibri"/>
            </a:endParaRPr>
          </a:p>
          <a:p>
            <a:pPr>
              <a:lnSpc>
                <a:spcPct val="200000"/>
              </a:lnSpc>
              <a:buNone/>
            </a:pPr>
            <a:endParaRPr lang="en-US" sz="1600">
              <a:cs typeface="Calibri"/>
            </a:endParaRPr>
          </a:p>
          <a:p>
            <a:pPr>
              <a:buNone/>
            </a:pPr>
            <a:endParaRPr lang="en-US"/>
          </a:p>
          <a:p>
            <a:pPr marL="0" indent="0">
              <a:buNone/>
            </a:pPr>
            <a:endParaRPr lang="en-US">
              <a:cs typeface="Calibri"/>
            </a:endParaRPr>
          </a:p>
        </p:txBody>
      </p:sp>
    </p:spTree>
    <p:extLst>
      <p:ext uri="{BB962C8B-B14F-4D97-AF65-F5344CB8AC3E}">
        <p14:creationId xmlns:p14="http://schemas.microsoft.com/office/powerpoint/2010/main" val="340582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682ED7A-0F86-7B40-8931-8D3F92086032}"/>
              </a:ext>
            </a:extLst>
          </p:cNvPr>
          <p:cNvGrpSpPr/>
          <p:nvPr/>
        </p:nvGrpSpPr>
        <p:grpSpPr>
          <a:xfrm>
            <a:off x="3831772" y="58745"/>
            <a:ext cx="8360228" cy="6766871"/>
            <a:chOff x="1656471" y="76005"/>
            <a:chExt cx="8759260" cy="6766871"/>
          </a:xfrm>
        </p:grpSpPr>
        <p:sp>
          <p:nvSpPr>
            <p:cNvPr id="243" name="Isosceles Triangle 242">
              <a:extLst>
                <a:ext uri="{FF2B5EF4-FFF2-40B4-BE49-F238E27FC236}">
                  <a16:creationId xmlns:a16="http://schemas.microsoft.com/office/drawing/2014/main" id="{3BBC2F82-64FC-489A-8AE8-C523C379FFA3}"/>
                </a:ext>
              </a:extLst>
            </p:cNvPr>
            <p:cNvSpPr/>
            <p:nvPr/>
          </p:nvSpPr>
          <p:spPr>
            <a:xfrm>
              <a:off x="1656471" y="83860"/>
              <a:ext cx="8759260" cy="6759016"/>
            </a:xfrm>
            <a:prstGeom prst="triangle">
              <a:avLst/>
            </a:prstGeom>
            <a:solidFill>
              <a:srgbClr val="7030A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p>
            <a:p>
              <a:pPr algn="ctr"/>
              <a:endParaRPr lang="en-US" sz="3500">
                <a:cs typeface="Calibri"/>
              </a:endParaRPr>
            </a:p>
            <a:p>
              <a:pPr algn="ctr"/>
              <a:endParaRPr lang="en-US" sz="3500">
                <a:cs typeface="Calibri"/>
              </a:endParaRPr>
            </a:p>
            <a:p>
              <a:pPr algn="ctr"/>
              <a:r>
                <a:rPr lang="en-US" sz="3500">
                  <a:cs typeface="Calibri"/>
                </a:rPr>
                <a:t>Whole Body</a:t>
              </a:r>
            </a:p>
          </p:txBody>
        </p:sp>
        <p:sp>
          <p:nvSpPr>
            <p:cNvPr id="247" name="Isosceles Triangle 246">
              <a:extLst>
                <a:ext uri="{FF2B5EF4-FFF2-40B4-BE49-F238E27FC236}">
                  <a16:creationId xmlns:a16="http://schemas.microsoft.com/office/drawing/2014/main" id="{C8F4B3E7-06D2-47BC-B469-5568A33B257C}"/>
                </a:ext>
              </a:extLst>
            </p:cNvPr>
            <p:cNvSpPr/>
            <p:nvPr/>
          </p:nvSpPr>
          <p:spPr>
            <a:xfrm>
              <a:off x="2803396" y="76006"/>
              <a:ext cx="6449696" cy="5007200"/>
            </a:xfrm>
            <a:prstGeom prst="triangle">
              <a:avLst/>
            </a:prstGeom>
            <a:solidFill>
              <a:srgbClr val="0070C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cs typeface="Calibri"/>
              </a:endParaRPr>
            </a:p>
            <a:p>
              <a:pPr algn="ctr"/>
              <a:r>
                <a:rPr lang="en-US" sz="3500">
                  <a:cs typeface="Calibri"/>
                </a:rPr>
                <a:t>Brain Structures</a:t>
              </a:r>
            </a:p>
          </p:txBody>
        </p:sp>
        <p:sp>
          <p:nvSpPr>
            <p:cNvPr id="246" name="Isosceles Triangle 245">
              <a:extLst>
                <a:ext uri="{FF2B5EF4-FFF2-40B4-BE49-F238E27FC236}">
                  <a16:creationId xmlns:a16="http://schemas.microsoft.com/office/drawing/2014/main" id="{81680F5E-B134-48B1-B52A-6AB4CE4B94FB}"/>
                </a:ext>
              </a:extLst>
            </p:cNvPr>
            <p:cNvSpPr/>
            <p:nvPr/>
          </p:nvSpPr>
          <p:spPr>
            <a:xfrm>
              <a:off x="4295975" y="76005"/>
              <a:ext cx="3480253" cy="2681924"/>
            </a:xfrm>
            <a:prstGeom prst="triangle">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chemeClr val="bg1"/>
                  </a:solidFill>
                  <a:cs typeface="Calibri"/>
                </a:rPr>
                <a:t>Neuron</a:t>
              </a:r>
            </a:p>
          </p:txBody>
        </p:sp>
      </p:grpSp>
      <p:sp>
        <p:nvSpPr>
          <p:cNvPr id="2" name="Right Arrow 1">
            <a:extLst>
              <a:ext uri="{FF2B5EF4-FFF2-40B4-BE49-F238E27FC236}">
                <a16:creationId xmlns:a16="http://schemas.microsoft.com/office/drawing/2014/main" id="{E647B0BF-C5C0-A74B-BD5D-6BA0AC7D65AB}"/>
              </a:ext>
            </a:extLst>
          </p:cNvPr>
          <p:cNvSpPr/>
          <p:nvPr/>
        </p:nvSpPr>
        <p:spPr>
          <a:xfrm rot="7024005">
            <a:off x="2393625" y="3287688"/>
            <a:ext cx="2871155" cy="9920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49C746F-EBE0-2A4E-8083-503B58BBE2DC}"/>
              </a:ext>
            </a:extLst>
          </p:cNvPr>
          <p:cNvSpPr txBox="1"/>
          <p:nvPr/>
        </p:nvSpPr>
        <p:spPr>
          <a:xfrm>
            <a:off x="3167780" y="1393152"/>
            <a:ext cx="3517335" cy="630942"/>
          </a:xfrm>
          <a:prstGeom prst="rect">
            <a:avLst/>
          </a:prstGeom>
          <a:noFill/>
        </p:spPr>
        <p:txBody>
          <a:bodyPr wrap="square" rtlCol="0">
            <a:spAutoFit/>
          </a:bodyPr>
          <a:lstStyle/>
          <a:p>
            <a:r>
              <a:rPr lang="en-US" sz="3500">
                <a:solidFill>
                  <a:srgbClr val="00B050"/>
                </a:solidFill>
              </a:rPr>
              <a:t>Immediate Effects</a:t>
            </a:r>
          </a:p>
        </p:txBody>
      </p:sp>
      <p:sp>
        <p:nvSpPr>
          <p:cNvPr id="8" name="TextBox 7">
            <a:extLst>
              <a:ext uri="{FF2B5EF4-FFF2-40B4-BE49-F238E27FC236}">
                <a16:creationId xmlns:a16="http://schemas.microsoft.com/office/drawing/2014/main" id="{6B126301-ABA4-AF4B-95CA-C8B810CDF2B4}"/>
              </a:ext>
            </a:extLst>
          </p:cNvPr>
          <p:cNvSpPr txBox="1"/>
          <p:nvPr/>
        </p:nvSpPr>
        <p:spPr>
          <a:xfrm>
            <a:off x="812800" y="5543305"/>
            <a:ext cx="3585028" cy="630942"/>
          </a:xfrm>
          <a:prstGeom prst="rect">
            <a:avLst/>
          </a:prstGeom>
          <a:noFill/>
        </p:spPr>
        <p:txBody>
          <a:bodyPr wrap="square" rtlCol="0">
            <a:spAutoFit/>
          </a:bodyPr>
          <a:lstStyle/>
          <a:p>
            <a:r>
              <a:rPr lang="en-US" sz="3500">
                <a:solidFill>
                  <a:srgbClr val="7030A0"/>
                </a:solidFill>
              </a:rPr>
              <a:t>Long Term Effects</a:t>
            </a:r>
          </a:p>
        </p:txBody>
      </p:sp>
      <p:sp>
        <p:nvSpPr>
          <p:cNvPr id="5" name="TextBox 4">
            <a:extLst>
              <a:ext uri="{FF2B5EF4-FFF2-40B4-BE49-F238E27FC236}">
                <a16:creationId xmlns:a16="http://schemas.microsoft.com/office/drawing/2014/main" id="{FDFA4C0C-3450-BA48-B9B0-AF47F19C7D4D}"/>
              </a:ext>
            </a:extLst>
          </p:cNvPr>
          <p:cNvSpPr txBox="1"/>
          <p:nvPr/>
        </p:nvSpPr>
        <p:spPr>
          <a:xfrm>
            <a:off x="-34341" y="-14018"/>
            <a:ext cx="8302171" cy="707886"/>
          </a:xfrm>
          <a:prstGeom prst="rect">
            <a:avLst/>
          </a:prstGeom>
          <a:noFill/>
        </p:spPr>
        <p:txBody>
          <a:bodyPr wrap="square" rtlCol="0">
            <a:spAutoFit/>
          </a:bodyPr>
          <a:lstStyle/>
          <a:p>
            <a:r>
              <a:rPr lang="en-US" sz="4000" b="1">
                <a:latin typeface="+mj-lt"/>
              </a:rPr>
              <a:t>How does MDMA affect the body? </a:t>
            </a:r>
          </a:p>
        </p:txBody>
      </p:sp>
    </p:spTree>
    <p:extLst>
      <p:ext uri="{BB962C8B-B14F-4D97-AF65-F5344CB8AC3E}">
        <p14:creationId xmlns:p14="http://schemas.microsoft.com/office/powerpoint/2010/main" val="2342545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EB0674-59FF-4078-B7A8-5B93FADEB95C}"/>
              </a:ext>
            </a:extLst>
          </p:cNvPr>
          <p:cNvSpPr txBox="1"/>
          <p:nvPr/>
        </p:nvSpPr>
        <p:spPr>
          <a:xfrm>
            <a:off x="2104846" y="123072"/>
            <a:ext cx="8246852"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latin typeface="+mj-lt"/>
                <a:cs typeface="Calibri"/>
              </a:rPr>
              <a:t>What is Ecstasy? MDMA?</a:t>
            </a:r>
          </a:p>
        </p:txBody>
      </p:sp>
      <p:pic>
        <p:nvPicPr>
          <p:cNvPr id="3" name="Picture 3" descr="A picture containing holding, food, outdoor, sweet&#10;&#10;Description generated with high confidence">
            <a:extLst>
              <a:ext uri="{FF2B5EF4-FFF2-40B4-BE49-F238E27FC236}">
                <a16:creationId xmlns:a16="http://schemas.microsoft.com/office/drawing/2014/main" id="{E1B75E8B-A3B3-44DB-A555-77AEF98DFB07}"/>
              </a:ext>
            </a:extLst>
          </p:cNvPr>
          <p:cNvPicPr>
            <a:picLocks noChangeAspect="1"/>
          </p:cNvPicPr>
          <p:nvPr/>
        </p:nvPicPr>
        <p:blipFill rotWithShape="1">
          <a:blip r:embed="rId3"/>
          <a:srcRect r="30541"/>
          <a:stretch/>
        </p:blipFill>
        <p:spPr>
          <a:xfrm>
            <a:off x="304969" y="1713507"/>
            <a:ext cx="5339883" cy="4014433"/>
          </a:xfrm>
          <a:prstGeom prst="rect">
            <a:avLst/>
          </a:prstGeom>
        </p:spPr>
      </p:pic>
      <p:pic>
        <p:nvPicPr>
          <p:cNvPr id="7" name="Picture 7" descr="A close up of a logo&#10;&#10;Description generated with high confidence">
            <a:extLst>
              <a:ext uri="{FF2B5EF4-FFF2-40B4-BE49-F238E27FC236}">
                <a16:creationId xmlns:a16="http://schemas.microsoft.com/office/drawing/2014/main" id="{ABB3B1C4-F743-4DC5-9405-1CD90E95BC2B}"/>
              </a:ext>
            </a:extLst>
          </p:cNvPr>
          <p:cNvPicPr>
            <a:picLocks noChangeAspect="1"/>
          </p:cNvPicPr>
          <p:nvPr/>
        </p:nvPicPr>
        <p:blipFill rotWithShape="1">
          <a:blip r:embed="rId4"/>
          <a:srcRect l="1166"/>
          <a:stretch/>
        </p:blipFill>
        <p:spPr>
          <a:xfrm>
            <a:off x="5900467" y="2272849"/>
            <a:ext cx="6125922" cy="2895747"/>
          </a:xfrm>
          <a:prstGeom prst="rect">
            <a:avLst/>
          </a:prstGeom>
        </p:spPr>
      </p:pic>
      <p:sp>
        <p:nvSpPr>
          <p:cNvPr id="4" name="TextBox 3">
            <a:extLst>
              <a:ext uri="{FF2B5EF4-FFF2-40B4-BE49-F238E27FC236}">
                <a16:creationId xmlns:a16="http://schemas.microsoft.com/office/drawing/2014/main" id="{AE5D3B80-0167-478B-A5FE-4FB4CAF7FE52}"/>
              </a:ext>
            </a:extLst>
          </p:cNvPr>
          <p:cNvSpPr txBox="1"/>
          <p:nvPr/>
        </p:nvSpPr>
        <p:spPr>
          <a:xfrm>
            <a:off x="6158753" y="5195047"/>
            <a:ext cx="2743200" cy="18466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latin typeface="times new roman"/>
                <a:cs typeface="Calibri"/>
              </a:rPr>
              <a:t>"MDMA." </a:t>
            </a:r>
            <a:r>
              <a:rPr lang="en-US" sz="600" i="1">
                <a:latin typeface="times new roman"/>
                <a:cs typeface="Calibri"/>
              </a:rPr>
              <a:t>Wikipedia.</a:t>
            </a:r>
            <a:endParaRPr lang="en-US" sz="600">
              <a:latin typeface="times new roman"/>
              <a:cs typeface="Calibri"/>
            </a:endParaRPr>
          </a:p>
        </p:txBody>
      </p:sp>
      <p:sp>
        <p:nvSpPr>
          <p:cNvPr id="6" name="TextBox 5">
            <a:extLst>
              <a:ext uri="{FF2B5EF4-FFF2-40B4-BE49-F238E27FC236}">
                <a16:creationId xmlns:a16="http://schemas.microsoft.com/office/drawing/2014/main" id="{119BD7CF-DDFB-4365-B14F-16C9AF2FD805}"/>
              </a:ext>
            </a:extLst>
          </p:cNvPr>
          <p:cNvSpPr txBox="1"/>
          <p:nvPr/>
        </p:nvSpPr>
        <p:spPr>
          <a:xfrm>
            <a:off x="242047" y="5744135"/>
            <a:ext cx="2743200" cy="18466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latin typeface="times new roman"/>
                <a:cs typeface="Calibri"/>
              </a:rPr>
              <a:t>"Ecstasy Tablets </a:t>
            </a:r>
            <a:r>
              <a:rPr lang="en-US" sz="600" err="1">
                <a:latin typeface="times new roman"/>
                <a:cs typeface="Calibri"/>
              </a:rPr>
              <a:t>Ravejungle</a:t>
            </a:r>
            <a:r>
              <a:rPr lang="en-US" sz="600">
                <a:latin typeface="times new roman"/>
                <a:cs typeface="Calibri"/>
              </a:rPr>
              <a:t>." </a:t>
            </a:r>
            <a:r>
              <a:rPr lang="en-US" sz="600" i="1">
                <a:latin typeface="times new roman"/>
                <a:cs typeface="Calibri"/>
              </a:rPr>
              <a:t>Rave Jungle.</a:t>
            </a:r>
            <a:endParaRPr lang="en-US" sz="600">
              <a:latin typeface="times new roman"/>
              <a:cs typeface="Calibri"/>
            </a:endParaRPr>
          </a:p>
        </p:txBody>
      </p:sp>
      <p:sp>
        <p:nvSpPr>
          <p:cNvPr id="8" name="Rectangle 7">
            <a:extLst>
              <a:ext uri="{FF2B5EF4-FFF2-40B4-BE49-F238E27FC236}">
                <a16:creationId xmlns:a16="http://schemas.microsoft.com/office/drawing/2014/main" id="{AE5EE91A-9BB3-0F46-BBFF-F53DA751F2AD}"/>
              </a:ext>
            </a:extLst>
          </p:cNvPr>
          <p:cNvSpPr/>
          <p:nvPr/>
        </p:nvSpPr>
        <p:spPr>
          <a:xfrm>
            <a:off x="0" y="6513300"/>
            <a:ext cx="6096000" cy="277576"/>
          </a:xfrm>
          <a:prstGeom prst="rect">
            <a:avLst/>
          </a:prstGeom>
        </p:spPr>
        <p:txBody>
          <a:bodyPr>
            <a:spAutoFit/>
          </a:bodyPr>
          <a:lstStyle/>
          <a:p>
            <a:pPr>
              <a:lnSpc>
                <a:spcPct val="200000"/>
              </a:lnSpc>
              <a:buNone/>
            </a:pPr>
            <a:r>
              <a:rPr lang="en-US" sz="700">
                <a:cs typeface="Calibri"/>
              </a:rPr>
              <a:t>National Institute on Drug Abuse. “MDMA (Ecstasy/Molly).” </a:t>
            </a:r>
            <a:r>
              <a:rPr lang="en-US" sz="700" i="1">
                <a:cs typeface="Calibri"/>
              </a:rPr>
              <a:t>NIDA</a:t>
            </a:r>
            <a:r>
              <a:rPr lang="en-US" sz="700">
                <a:cs typeface="Calibri"/>
              </a:rPr>
              <a:t>, </a:t>
            </a:r>
            <a:r>
              <a:rPr lang="en-US" sz="700" err="1">
                <a:cs typeface="Calibri"/>
              </a:rPr>
              <a:t>www.drugabuse.gov</a:t>
            </a:r>
            <a:r>
              <a:rPr lang="en-US" sz="700">
                <a:cs typeface="Calibri"/>
              </a:rPr>
              <a:t>/publications/</a:t>
            </a:r>
            <a:r>
              <a:rPr lang="en-US" sz="700" err="1">
                <a:cs typeface="Calibri"/>
              </a:rPr>
              <a:t>drugfacts</a:t>
            </a:r>
            <a:r>
              <a:rPr lang="en-US" sz="700">
                <a:cs typeface="Calibri"/>
              </a:rPr>
              <a:t>/</a:t>
            </a:r>
            <a:r>
              <a:rPr lang="en-US" sz="700" err="1">
                <a:cs typeface="Calibri"/>
              </a:rPr>
              <a:t>mdma-ecstasymolly</a:t>
            </a:r>
            <a:r>
              <a:rPr lang="en-US" sz="700">
                <a:cs typeface="Calibri"/>
              </a:rPr>
              <a:t>. </a:t>
            </a:r>
            <a:endParaRPr lang="en-US" sz="700"/>
          </a:p>
        </p:txBody>
      </p:sp>
    </p:spTree>
    <p:extLst>
      <p:ext uri="{BB962C8B-B14F-4D97-AF65-F5344CB8AC3E}">
        <p14:creationId xmlns:p14="http://schemas.microsoft.com/office/powerpoint/2010/main" val="124110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Related image">
            <a:hlinkClick r:id="rId3"/>
            <a:extLst>
              <a:ext uri="{FF2B5EF4-FFF2-40B4-BE49-F238E27FC236}">
                <a16:creationId xmlns:a16="http://schemas.microsoft.com/office/drawing/2014/main" id="{EE64CC13-DCF1-41F4-99FE-AE852FF90E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06978"/>
            <a:ext cx="6411103" cy="4776400"/>
          </a:xfrm>
          <a:prstGeom prst="rect">
            <a:avLst/>
          </a:prstGeom>
          <a:noFill/>
          <a:extLst>
            <a:ext uri="{909E8E84-426E-40DD-AFC4-6F175D3DCCD1}">
              <a14:hiddenFill xmlns:a14="http://schemas.microsoft.com/office/drawing/2010/main">
                <a:solidFill>
                  <a:srgbClr val="FFFFFF"/>
                </a:solidFill>
              </a14:hiddenFill>
            </a:ext>
          </a:extLst>
        </p:spPr>
      </p:pic>
      <p:sp>
        <p:nvSpPr>
          <p:cNvPr id="8" name="Frame 7">
            <a:extLst>
              <a:ext uri="{FF2B5EF4-FFF2-40B4-BE49-F238E27FC236}">
                <a16:creationId xmlns:a16="http://schemas.microsoft.com/office/drawing/2014/main" id="{043FCD3D-1744-4796-92FA-A6B0AD02249F}"/>
              </a:ext>
            </a:extLst>
          </p:cNvPr>
          <p:cNvSpPr/>
          <p:nvPr/>
        </p:nvSpPr>
        <p:spPr>
          <a:xfrm>
            <a:off x="2564092" y="3515748"/>
            <a:ext cx="887930" cy="901998"/>
          </a:xfrm>
          <a:prstGeom prst="frame">
            <a:avLst>
              <a:gd name="adj1" fmla="val 2480"/>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07CB71-B2F3-40D9-9FF0-CDA2D0782B0B}"/>
              </a:ext>
            </a:extLst>
          </p:cNvPr>
          <p:cNvSpPr/>
          <p:nvPr/>
        </p:nvSpPr>
        <p:spPr>
          <a:xfrm>
            <a:off x="458889" y="5983378"/>
            <a:ext cx="1479892" cy="169277"/>
          </a:xfrm>
          <a:prstGeom prst="rect">
            <a:avLst/>
          </a:prstGeom>
        </p:spPr>
        <p:txBody>
          <a:bodyPr wrap="none">
            <a:spAutoFit/>
          </a:bodyPr>
          <a:lstStyle/>
          <a:p>
            <a:r>
              <a:rPr lang="en-US" sz="500">
                <a:solidFill>
                  <a:srgbClr val="333333"/>
                </a:solidFill>
                <a:latin typeface="Times New Roman" panose="02020603050405020304" pitchFamily="18" charset="0"/>
              </a:rPr>
              <a:t>“Sagittal Section of Human Brain.” </a:t>
            </a:r>
            <a:r>
              <a:rPr lang="en-US" sz="500" i="1">
                <a:solidFill>
                  <a:srgbClr val="333333"/>
                </a:solidFill>
                <a:latin typeface="Times New Roman" panose="02020603050405020304" pitchFamily="18" charset="0"/>
              </a:rPr>
              <a:t>ABDPVTLTD</a:t>
            </a:r>
            <a:r>
              <a:rPr lang="en-US" sz="500">
                <a:solidFill>
                  <a:srgbClr val="333333"/>
                </a:solidFill>
                <a:latin typeface="Times New Roman" panose="02020603050405020304" pitchFamily="18" charset="0"/>
              </a:rPr>
              <a:t>.</a:t>
            </a:r>
            <a:endParaRPr lang="en-US" sz="500"/>
          </a:p>
        </p:txBody>
      </p:sp>
      <p:cxnSp>
        <p:nvCxnSpPr>
          <p:cNvPr id="4" name="Straight Connector 3">
            <a:extLst>
              <a:ext uri="{FF2B5EF4-FFF2-40B4-BE49-F238E27FC236}">
                <a16:creationId xmlns:a16="http://schemas.microsoft.com/office/drawing/2014/main" id="{56D33F56-96A6-574A-AB6A-C49EA20EC117}"/>
              </a:ext>
            </a:extLst>
          </p:cNvPr>
          <p:cNvCxnSpPr>
            <a:cxnSpLocks/>
          </p:cNvCxnSpPr>
          <p:nvPr/>
        </p:nvCxnSpPr>
        <p:spPr>
          <a:xfrm flipV="1">
            <a:off x="3452022" y="432260"/>
            <a:ext cx="3940278" cy="3094906"/>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E274634-EB3D-334F-AB75-9BF259DE9FA5}"/>
              </a:ext>
            </a:extLst>
          </p:cNvPr>
          <p:cNvCxnSpPr>
            <a:cxnSpLocks/>
          </p:cNvCxnSpPr>
          <p:nvPr/>
        </p:nvCxnSpPr>
        <p:spPr>
          <a:xfrm>
            <a:off x="3452022" y="4438881"/>
            <a:ext cx="3940278" cy="19497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descr="Image result for synapse clipart">
            <a:hlinkClick r:id="rId5"/>
            <a:extLst>
              <a:ext uri="{FF2B5EF4-FFF2-40B4-BE49-F238E27FC236}">
                <a16:creationId xmlns:a16="http://schemas.microsoft.com/office/drawing/2014/main" id="{117C4C11-5A29-C74B-A9A7-A831036F67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2300" y="432260"/>
            <a:ext cx="3277590" cy="595639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30" name="Isosceles Triangle 121">
            <a:extLst>
              <a:ext uri="{FF2B5EF4-FFF2-40B4-BE49-F238E27FC236}">
                <a16:creationId xmlns:a16="http://schemas.microsoft.com/office/drawing/2014/main" id="{00546DF4-3C06-7542-BB49-5D7A374F6F4E}"/>
              </a:ext>
            </a:extLst>
          </p:cNvPr>
          <p:cNvSpPr/>
          <p:nvPr/>
        </p:nvSpPr>
        <p:spPr>
          <a:xfrm rot="1977731">
            <a:off x="8757538" y="3196239"/>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121">
            <a:extLst>
              <a:ext uri="{FF2B5EF4-FFF2-40B4-BE49-F238E27FC236}">
                <a16:creationId xmlns:a16="http://schemas.microsoft.com/office/drawing/2014/main" id="{51EF49B5-DCD8-8849-9780-BC227C1C3480}"/>
              </a:ext>
            </a:extLst>
          </p:cNvPr>
          <p:cNvSpPr/>
          <p:nvPr/>
        </p:nvSpPr>
        <p:spPr>
          <a:xfrm rot="21180000">
            <a:off x="7776341" y="3034696"/>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121">
            <a:extLst>
              <a:ext uri="{FF2B5EF4-FFF2-40B4-BE49-F238E27FC236}">
                <a16:creationId xmlns:a16="http://schemas.microsoft.com/office/drawing/2014/main" id="{8A080B94-4F3D-D042-980F-E5BF66E426DF}"/>
              </a:ext>
            </a:extLst>
          </p:cNvPr>
          <p:cNvSpPr/>
          <p:nvPr/>
        </p:nvSpPr>
        <p:spPr>
          <a:xfrm rot="21180000">
            <a:off x="9511366" y="3311336"/>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121">
            <a:extLst>
              <a:ext uri="{FF2B5EF4-FFF2-40B4-BE49-F238E27FC236}">
                <a16:creationId xmlns:a16="http://schemas.microsoft.com/office/drawing/2014/main" id="{81179060-F4A9-4645-BF72-793B7212B8C2}"/>
              </a:ext>
            </a:extLst>
          </p:cNvPr>
          <p:cNvSpPr/>
          <p:nvPr/>
        </p:nvSpPr>
        <p:spPr>
          <a:xfrm rot="1634679">
            <a:off x="10131550" y="3081141"/>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842F554-36D4-4E49-A701-DD68269BF15D}"/>
              </a:ext>
            </a:extLst>
          </p:cNvPr>
          <p:cNvSpPr/>
          <p:nvPr/>
        </p:nvSpPr>
        <p:spPr>
          <a:xfrm>
            <a:off x="8020233" y="1769424"/>
            <a:ext cx="821595" cy="831272"/>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Oval 36">
            <a:extLst>
              <a:ext uri="{FF2B5EF4-FFF2-40B4-BE49-F238E27FC236}">
                <a16:creationId xmlns:a16="http://schemas.microsoft.com/office/drawing/2014/main" id="{FB3AEF95-D0CE-9B40-9026-8CCE11DC5956}"/>
              </a:ext>
            </a:extLst>
          </p:cNvPr>
          <p:cNvSpPr/>
          <p:nvPr/>
        </p:nvSpPr>
        <p:spPr>
          <a:xfrm>
            <a:off x="9290443" y="1564077"/>
            <a:ext cx="821595" cy="831272"/>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Isosceles Triangle 121">
            <a:extLst>
              <a:ext uri="{FF2B5EF4-FFF2-40B4-BE49-F238E27FC236}">
                <a16:creationId xmlns:a16="http://schemas.microsoft.com/office/drawing/2014/main" id="{0DA2B9EC-2A61-6345-A7B8-6DDE547C0AF7}"/>
              </a:ext>
            </a:extLst>
          </p:cNvPr>
          <p:cNvSpPr/>
          <p:nvPr/>
        </p:nvSpPr>
        <p:spPr>
          <a:xfrm rot="5151453">
            <a:off x="8514603" y="2234836"/>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121">
            <a:extLst>
              <a:ext uri="{FF2B5EF4-FFF2-40B4-BE49-F238E27FC236}">
                <a16:creationId xmlns:a16="http://schemas.microsoft.com/office/drawing/2014/main" id="{6348E4AD-312E-4547-A9E8-1706E152A140}"/>
              </a:ext>
            </a:extLst>
          </p:cNvPr>
          <p:cNvSpPr/>
          <p:nvPr/>
        </p:nvSpPr>
        <p:spPr>
          <a:xfrm rot="13109615">
            <a:off x="8283772" y="1967958"/>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121">
            <a:extLst>
              <a:ext uri="{FF2B5EF4-FFF2-40B4-BE49-F238E27FC236}">
                <a16:creationId xmlns:a16="http://schemas.microsoft.com/office/drawing/2014/main" id="{AE4FB36C-4447-D64E-A534-677FE5A85C8D}"/>
              </a:ext>
            </a:extLst>
          </p:cNvPr>
          <p:cNvSpPr/>
          <p:nvPr/>
        </p:nvSpPr>
        <p:spPr>
          <a:xfrm rot="21180000">
            <a:off x="8214461" y="2315608"/>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121">
            <a:extLst>
              <a:ext uri="{FF2B5EF4-FFF2-40B4-BE49-F238E27FC236}">
                <a16:creationId xmlns:a16="http://schemas.microsoft.com/office/drawing/2014/main" id="{2EC8D437-60ED-7245-A149-B9D4B8226567}"/>
              </a:ext>
            </a:extLst>
          </p:cNvPr>
          <p:cNvSpPr/>
          <p:nvPr/>
        </p:nvSpPr>
        <p:spPr>
          <a:xfrm rot="18895257">
            <a:off x="9485461" y="1778245"/>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121">
            <a:extLst>
              <a:ext uri="{FF2B5EF4-FFF2-40B4-BE49-F238E27FC236}">
                <a16:creationId xmlns:a16="http://schemas.microsoft.com/office/drawing/2014/main" id="{68526F80-6FE1-0047-A14F-B9BDBF964F84}"/>
              </a:ext>
            </a:extLst>
          </p:cNvPr>
          <p:cNvSpPr/>
          <p:nvPr/>
        </p:nvSpPr>
        <p:spPr>
          <a:xfrm rot="1107997">
            <a:off x="9806874" y="1902000"/>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121">
            <a:extLst>
              <a:ext uri="{FF2B5EF4-FFF2-40B4-BE49-F238E27FC236}">
                <a16:creationId xmlns:a16="http://schemas.microsoft.com/office/drawing/2014/main" id="{182C4B43-0CF8-AE46-877A-B16FE7F5C601}"/>
              </a:ext>
            </a:extLst>
          </p:cNvPr>
          <p:cNvSpPr/>
          <p:nvPr/>
        </p:nvSpPr>
        <p:spPr>
          <a:xfrm rot="10356110">
            <a:off x="9609146" y="2142199"/>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384F722-D5AA-A14B-A5B3-BBBB3454321B}"/>
              </a:ext>
            </a:extLst>
          </p:cNvPr>
          <p:cNvSpPr txBox="1"/>
          <p:nvPr/>
        </p:nvSpPr>
        <p:spPr>
          <a:xfrm>
            <a:off x="60548" y="78431"/>
            <a:ext cx="7017146" cy="707886"/>
          </a:xfrm>
          <a:prstGeom prst="rect">
            <a:avLst/>
          </a:prstGeom>
          <a:noFill/>
        </p:spPr>
        <p:txBody>
          <a:bodyPr wrap="square" rtlCol="0">
            <a:spAutoFit/>
          </a:bodyPr>
          <a:lstStyle/>
          <a:p>
            <a:r>
              <a:rPr lang="en-US" sz="4000">
                <a:latin typeface="+mj-lt"/>
              </a:rPr>
              <a:t>Where are we going in the brain?</a:t>
            </a:r>
          </a:p>
        </p:txBody>
      </p:sp>
      <p:sp>
        <p:nvSpPr>
          <p:cNvPr id="45" name="TextBox 44">
            <a:extLst>
              <a:ext uri="{FF2B5EF4-FFF2-40B4-BE49-F238E27FC236}">
                <a16:creationId xmlns:a16="http://schemas.microsoft.com/office/drawing/2014/main" id="{90040A26-EBA9-AC42-8A35-44C175AC3942}"/>
              </a:ext>
            </a:extLst>
          </p:cNvPr>
          <p:cNvSpPr txBox="1"/>
          <p:nvPr/>
        </p:nvSpPr>
        <p:spPr>
          <a:xfrm>
            <a:off x="7353975" y="6234487"/>
            <a:ext cx="642197" cy="153888"/>
          </a:xfrm>
          <a:prstGeom prst="rect">
            <a:avLst/>
          </a:prstGeom>
          <a:noFill/>
        </p:spPr>
        <p:txBody>
          <a:bodyPr wrap="square" rtlCol="0">
            <a:spAutoFit/>
          </a:bodyPr>
          <a:lstStyle/>
          <a:p>
            <a:r>
              <a:rPr lang="en-US" sz="400">
                <a:latin typeface="Times New Roman" panose="02020603050405020304" pitchFamily="18" charset="0"/>
                <a:cs typeface="Times New Roman" panose="02020603050405020304" pitchFamily="18" charset="0"/>
              </a:rPr>
              <a:t>“Synapse” </a:t>
            </a:r>
            <a:r>
              <a:rPr lang="en-US" sz="400" i="1" err="1">
                <a:latin typeface="Times New Roman" panose="02020603050405020304" pitchFamily="18" charset="0"/>
                <a:cs typeface="Times New Roman" panose="02020603050405020304" pitchFamily="18" charset="0"/>
              </a:rPr>
              <a:t>Clickr</a:t>
            </a:r>
            <a:r>
              <a:rPr lang="en-US" sz="400" i="1">
                <a:latin typeface="Times New Roman" panose="02020603050405020304" pitchFamily="18" charset="0"/>
                <a:cs typeface="Times New Roman" panose="02020603050405020304" pitchFamily="18" charset="0"/>
              </a:rPr>
              <a:t>.</a:t>
            </a:r>
            <a:endParaRPr lang="en-US" sz="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94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animBg="1"/>
      <p:bldP spid="33" grpId="0" animBg="1"/>
      <p:bldP spid="34" grpId="0" animBg="1"/>
      <p:bldP spid="35" grpId="0" animBg="1"/>
      <p:bldP spid="31" grpId="0" animBg="1"/>
      <p:bldP spid="37" grpId="0" animBg="1"/>
      <p:bldP spid="39" grpId="0" animBg="1"/>
      <p:bldP spid="40" grpId="0" animBg="1"/>
      <p:bldP spid="41" grpId="0" animBg="1"/>
      <p:bldP spid="42" grpId="0" animBg="1"/>
      <p:bldP spid="43" grpId="0" animBg="1"/>
      <p:bldP spid="44" grpId="0" animBg="1"/>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7">
            <a:extLst>
              <a:ext uri="{FF2B5EF4-FFF2-40B4-BE49-F238E27FC236}">
                <a16:creationId xmlns:a16="http://schemas.microsoft.com/office/drawing/2014/main" id="{E94E0B73-24BB-4FFA-9648-EC1E22B3353D}"/>
              </a:ext>
            </a:extLst>
          </p:cNvPr>
          <p:cNvPicPr>
            <a:picLocks noChangeAspect="1"/>
          </p:cNvPicPr>
          <p:nvPr/>
        </p:nvPicPr>
        <p:blipFill>
          <a:blip r:embed="rId3"/>
          <a:stretch>
            <a:fillRect/>
          </a:stretch>
        </p:blipFill>
        <p:spPr>
          <a:xfrm>
            <a:off x="6577604" y="636855"/>
            <a:ext cx="1197203" cy="1189839"/>
          </a:xfrm>
          <a:prstGeom prst="rect">
            <a:avLst/>
          </a:prstGeom>
        </p:spPr>
      </p:pic>
      <p:sp>
        <p:nvSpPr>
          <p:cNvPr id="109" name="Rectangle 108">
            <a:extLst>
              <a:ext uri="{FF2B5EF4-FFF2-40B4-BE49-F238E27FC236}">
                <a16:creationId xmlns:a16="http://schemas.microsoft.com/office/drawing/2014/main" id="{E64BB33D-7521-4975-9990-40D9F8ABD989}"/>
              </a:ext>
            </a:extLst>
          </p:cNvPr>
          <p:cNvSpPr/>
          <p:nvPr/>
        </p:nvSpPr>
        <p:spPr>
          <a:xfrm>
            <a:off x="6550844" y="930949"/>
            <a:ext cx="254525" cy="458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2F234B-45BC-4BE3-97BA-CA6FDC766ED6}"/>
              </a:ext>
            </a:extLst>
          </p:cNvPr>
          <p:cNvSpPr/>
          <p:nvPr/>
        </p:nvSpPr>
        <p:spPr>
          <a:xfrm>
            <a:off x="3393" y="2853012"/>
            <a:ext cx="12187824" cy="945714"/>
          </a:xfrm>
          <a:prstGeom prst="rect">
            <a:avLst/>
          </a:prstGeom>
          <a:solidFill>
            <a:schemeClr val="tx1">
              <a:lumMod val="65000"/>
              <a:lumOff val="35000"/>
            </a:schemeClr>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pic>
        <p:nvPicPr>
          <p:cNvPr id="27" name="Picture 27">
            <a:extLst>
              <a:ext uri="{FF2B5EF4-FFF2-40B4-BE49-F238E27FC236}">
                <a16:creationId xmlns:a16="http://schemas.microsoft.com/office/drawing/2014/main" id="{FBE4BB6D-AF27-400A-9932-A26914B3F9AB}"/>
              </a:ext>
            </a:extLst>
          </p:cNvPr>
          <p:cNvPicPr>
            <a:picLocks noChangeAspect="1"/>
          </p:cNvPicPr>
          <p:nvPr/>
        </p:nvPicPr>
        <p:blipFill rotWithShape="1">
          <a:blip r:embed="rId4"/>
          <a:srcRect r="74480" b="220"/>
          <a:stretch/>
        </p:blipFill>
        <p:spPr>
          <a:xfrm>
            <a:off x="2209" y="2873310"/>
            <a:ext cx="283692" cy="710756"/>
          </a:xfrm>
          <a:prstGeom prst="rect">
            <a:avLst/>
          </a:prstGeom>
        </p:spPr>
      </p:pic>
      <p:pic>
        <p:nvPicPr>
          <p:cNvPr id="29" name="Picture 27">
            <a:extLst>
              <a:ext uri="{FF2B5EF4-FFF2-40B4-BE49-F238E27FC236}">
                <a16:creationId xmlns:a16="http://schemas.microsoft.com/office/drawing/2014/main" id="{AD10F110-9C37-48A5-B5F8-B1E88273F75E}"/>
              </a:ext>
            </a:extLst>
          </p:cNvPr>
          <p:cNvPicPr>
            <a:picLocks noChangeAspect="1"/>
          </p:cNvPicPr>
          <p:nvPr/>
        </p:nvPicPr>
        <p:blipFill rotWithShape="1">
          <a:blip r:embed="rId4"/>
          <a:srcRect r="74480" b="220"/>
          <a:stretch/>
        </p:blipFill>
        <p:spPr>
          <a:xfrm>
            <a:off x="504972" y="2873310"/>
            <a:ext cx="283692" cy="710756"/>
          </a:xfrm>
          <a:prstGeom prst="rect">
            <a:avLst/>
          </a:prstGeom>
        </p:spPr>
      </p:pic>
      <p:pic>
        <p:nvPicPr>
          <p:cNvPr id="30" name="Picture 27">
            <a:extLst>
              <a:ext uri="{FF2B5EF4-FFF2-40B4-BE49-F238E27FC236}">
                <a16:creationId xmlns:a16="http://schemas.microsoft.com/office/drawing/2014/main" id="{FFC2C52B-2437-4B1D-81E8-A98FDB61345E}"/>
              </a:ext>
            </a:extLst>
          </p:cNvPr>
          <p:cNvPicPr>
            <a:picLocks noChangeAspect="1"/>
          </p:cNvPicPr>
          <p:nvPr/>
        </p:nvPicPr>
        <p:blipFill rotWithShape="1">
          <a:blip r:embed="rId4"/>
          <a:srcRect r="74480" b="220"/>
          <a:stretch/>
        </p:blipFill>
        <p:spPr>
          <a:xfrm rot="10620000">
            <a:off x="253590" y="3101124"/>
            <a:ext cx="283692" cy="710756"/>
          </a:xfrm>
          <a:prstGeom prst="rect">
            <a:avLst/>
          </a:prstGeom>
        </p:spPr>
      </p:pic>
      <p:pic>
        <p:nvPicPr>
          <p:cNvPr id="31" name="Picture 27">
            <a:extLst>
              <a:ext uri="{FF2B5EF4-FFF2-40B4-BE49-F238E27FC236}">
                <a16:creationId xmlns:a16="http://schemas.microsoft.com/office/drawing/2014/main" id="{5B88BB79-EC23-4B79-B5BD-7340B716E2AD}"/>
              </a:ext>
            </a:extLst>
          </p:cNvPr>
          <p:cNvPicPr>
            <a:picLocks noChangeAspect="1"/>
          </p:cNvPicPr>
          <p:nvPr/>
        </p:nvPicPr>
        <p:blipFill rotWithShape="1">
          <a:blip r:embed="rId4"/>
          <a:srcRect r="74480" b="220"/>
          <a:stretch/>
        </p:blipFill>
        <p:spPr>
          <a:xfrm rot="10680000">
            <a:off x="724930" y="3101124"/>
            <a:ext cx="283692" cy="710756"/>
          </a:xfrm>
          <a:prstGeom prst="rect">
            <a:avLst/>
          </a:prstGeom>
        </p:spPr>
      </p:pic>
      <p:pic>
        <p:nvPicPr>
          <p:cNvPr id="32" name="Picture 27">
            <a:extLst>
              <a:ext uri="{FF2B5EF4-FFF2-40B4-BE49-F238E27FC236}">
                <a16:creationId xmlns:a16="http://schemas.microsoft.com/office/drawing/2014/main" id="{3B26B1C2-AD7C-4E54-BD23-7F031C8BEB4D}"/>
              </a:ext>
            </a:extLst>
          </p:cNvPr>
          <p:cNvPicPr>
            <a:picLocks noChangeAspect="1"/>
          </p:cNvPicPr>
          <p:nvPr/>
        </p:nvPicPr>
        <p:blipFill rotWithShape="1">
          <a:blip r:embed="rId4"/>
          <a:srcRect r="74480" b="220"/>
          <a:stretch/>
        </p:blipFill>
        <p:spPr>
          <a:xfrm>
            <a:off x="1023446" y="2873310"/>
            <a:ext cx="283692" cy="710756"/>
          </a:xfrm>
          <a:prstGeom prst="rect">
            <a:avLst/>
          </a:prstGeom>
        </p:spPr>
      </p:pic>
      <p:pic>
        <p:nvPicPr>
          <p:cNvPr id="33" name="Picture 27">
            <a:extLst>
              <a:ext uri="{FF2B5EF4-FFF2-40B4-BE49-F238E27FC236}">
                <a16:creationId xmlns:a16="http://schemas.microsoft.com/office/drawing/2014/main" id="{1A2B2636-BC8D-48F6-B04F-2825A9110205}"/>
              </a:ext>
            </a:extLst>
          </p:cNvPr>
          <p:cNvPicPr>
            <a:picLocks noChangeAspect="1"/>
          </p:cNvPicPr>
          <p:nvPr/>
        </p:nvPicPr>
        <p:blipFill rotWithShape="1">
          <a:blip r:embed="rId4"/>
          <a:srcRect r="74480" b="220"/>
          <a:stretch/>
        </p:blipFill>
        <p:spPr>
          <a:xfrm>
            <a:off x="9201199" y="2873310"/>
            <a:ext cx="283692" cy="710756"/>
          </a:xfrm>
          <a:prstGeom prst="rect">
            <a:avLst/>
          </a:prstGeom>
        </p:spPr>
      </p:pic>
      <p:pic>
        <p:nvPicPr>
          <p:cNvPr id="34" name="Picture 27">
            <a:extLst>
              <a:ext uri="{FF2B5EF4-FFF2-40B4-BE49-F238E27FC236}">
                <a16:creationId xmlns:a16="http://schemas.microsoft.com/office/drawing/2014/main" id="{0E7C8D58-6A1B-4637-B78D-F0B04F81BC47}"/>
              </a:ext>
            </a:extLst>
          </p:cNvPr>
          <p:cNvPicPr>
            <a:picLocks noChangeAspect="1"/>
          </p:cNvPicPr>
          <p:nvPr/>
        </p:nvPicPr>
        <p:blipFill rotWithShape="1">
          <a:blip r:embed="rId4"/>
          <a:srcRect r="74480" b="220"/>
          <a:stretch/>
        </p:blipFill>
        <p:spPr>
          <a:xfrm>
            <a:off x="9853219" y="2865454"/>
            <a:ext cx="283692" cy="710756"/>
          </a:xfrm>
          <a:prstGeom prst="rect">
            <a:avLst/>
          </a:prstGeom>
        </p:spPr>
      </p:pic>
      <p:pic>
        <p:nvPicPr>
          <p:cNvPr id="35" name="Picture 27">
            <a:extLst>
              <a:ext uri="{FF2B5EF4-FFF2-40B4-BE49-F238E27FC236}">
                <a16:creationId xmlns:a16="http://schemas.microsoft.com/office/drawing/2014/main" id="{D4AA82B3-B6F6-4D6F-B3AF-E01BC51B2971}"/>
              </a:ext>
            </a:extLst>
          </p:cNvPr>
          <p:cNvPicPr>
            <a:picLocks noChangeAspect="1"/>
          </p:cNvPicPr>
          <p:nvPr/>
        </p:nvPicPr>
        <p:blipFill rotWithShape="1">
          <a:blip r:embed="rId4"/>
          <a:srcRect r="74480" b="220"/>
          <a:stretch/>
        </p:blipFill>
        <p:spPr>
          <a:xfrm>
            <a:off x="10403116" y="2865454"/>
            <a:ext cx="283692" cy="710756"/>
          </a:xfrm>
          <a:prstGeom prst="rect">
            <a:avLst/>
          </a:prstGeom>
        </p:spPr>
      </p:pic>
      <p:pic>
        <p:nvPicPr>
          <p:cNvPr id="36" name="Picture 27">
            <a:extLst>
              <a:ext uri="{FF2B5EF4-FFF2-40B4-BE49-F238E27FC236}">
                <a16:creationId xmlns:a16="http://schemas.microsoft.com/office/drawing/2014/main" id="{FD02DF29-42FF-4436-8D1B-6AABD0435ABF}"/>
              </a:ext>
            </a:extLst>
          </p:cNvPr>
          <p:cNvPicPr>
            <a:picLocks noChangeAspect="1"/>
          </p:cNvPicPr>
          <p:nvPr/>
        </p:nvPicPr>
        <p:blipFill rotWithShape="1">
          <a:blip r:embed="rId4"/>
          <a:srcRect r="74480" b="220"/>
          <a:stretch/>
        </p:blipFill>
        <p:spPr>
          <a:xfrm>
            <a:off x="10905879" y="2865454"/>
            <a:ext cx="283692" cy="710756"/>
          </a:xfrm>
          <a:prstGeom prst="rect">
            <a:avLst/>
          </a:prstGeom>
        </p:spPr>
      </p:pic>
      <p:pic>
        <p:nvPicPr>
          <p:cNvPr id="37" name="Picture 27">
            <a:extLst>
              <a:ext uri="{FF2B5EF4-FFF2-40B4-BE49-F238E27FC236}">
                <a16:creationId xmlns:a16="http://schemas.microsoft.com/office/drawing/2014/main" id="{0A714EB4-51E7-47A8-881A-253353253D97}"/>
              </a:ext>
            </a:extLst>
          </p:cNvPr>
          <p:cNvPicPr>
            <a:picLocks noChangeAspect="1"/>
          </p:cNvPicPr>
          <p:nvPr/>
        </p:nvPicPr>
        <p:blipFill rotWithShape="1">
          <a:blip r:embed="rId4"/>
          <a:srcRect r="74480" b="220"/>
          <a:stretch/>
        </p:blipFill>
        <p:spPr>
          <a:xfrm>
            <a:off x="11424353" y="2865454"/>
            <a:ext cx="283692" cy="710756"/>
          </a:xfrm>
          <a:prstGeom prst="rect">
            <a:avLst/>
          </a:prstGeom>
        </p:spPr>
      </p:pic>
      <p:pic>
        <p:nvPicPr>
          <p:cNvPr id="38" name="Picture 27">
            <a:extLst>
              <a:ext uri="{FF2B5EF4-FFF2-40B4-BE49-F238E27FC236}">
                <a16:creationId xmlns:a16="http://schemas.microsoft.com/office/drawing/2014/main" id="{16FD4FDB-A071-4EEF-9404-BACEB7BAEA60}"/>
              </a:ext>
            </a:extLst>
          </p:cNvPr>
          <p:cNvPicPr>
            <a:picLocks noChangeAspect="1"/>
          </p:cNvPicPr>
          <p:nvPr/>
        </p:nvPicPr>
        <p:blipFill rotWithShape="1">
          <a:blip r:embed="rId4"/>
          <a:srcRect r="74480" b="220"/>
          <a:stretch/>
        </p:blipFill>
        <p:spPr>
          <a:xfrm>
            <a:off x="11911404" y="2865454"/>
            <a:ext cx="283692" cy="710756"/>
          </a:xfrm>
          <a:prstGeom prst="rect">
            <a:avLst/>
          </a:prstGeom>
        </p:spPr>
      </p:pic>
      <p:pic>
        <p:nvPicPr>
          <p:cNvPr id="39" name="Picture 27">
            <a:extLst>
              <a:ext uri="{FF2B5EF4-FFF2-40B4-BE49-F238E27FC236}">
                <a16:creationId xmlns:a16="http://schemas.microsoft.com/office/drawing/2014/main" id="{F92662D0-D38B-4DE9-8528-4ED656294EED}"/>
              </a:ext>
            </a:extLst>
          </p:cNvPr>
          <p:cNvPicPr>
            <a:picLocks noChangeAspect="1"/>
          </p:cNvPicPr>
          <p:nvPr/>
        </p:nvPicPr>
        <p:blipFill rotWithShape="1">
          <a:blip r:embed="rId4"/>
          <a:srcRect r="74480" b="220"/>
          <a:stretch/>
        </p:blipFill>
        <p:spPr>
          <a:xfrm rot="10680000">
            <a:off x="1243405" y="3101124"/>
            <a:ext cx="283692" cy="710756"/>
          </a:xfrm>
          <a:prstGeom prst="rect">
            <a:avLst/>
          </a:prstGeom>
        </p:spPr>
      </p:pic>
      <p:pic>
        <p:nvPicPr>
          <p:cNvPr id="40" name="Picture 27">
            <a:extLst>
              <a:ext uri="{FF2B5EF4-FFF2-40B4-BE49-F238E27FC236}">
                <a16:creationId xmlns:a16="http://schemas.microsoft.com/office/drawing/2014/main" id="{F11A070C-A62B-4D8C-8154-68107849EB5A}"/>
              </a:ext>
            </a:extLst>
          </p:cNvPr>
          <p:cNvPicPr>
            <a:picLocks noChangeAspect="1"/>
          </p:cNvPicPr>
          <p:nvPr/>
        </p:nvPicPr>
        <p:blipFill rotWithShape="1">
          <a:blip r:embed="rId4"/>
          <a:srcRect r="74480" b="220"/>
          <a:stretch/>
        </p:blipFill>
        <p:spPr>
          <a:xfrm>
            <a:off x="1541920" y="2873310"/>
            <a:ext cx="283692" cy="710756"/>
          </a:xfrm>
          <a:prstGeom prst="rect">
            <a:avLst/>
          </a:prstGeom>
        </p:spPr>
      </p:pic>
      <p:pic>
        <p:nvPicPr>
          <p:cNvPr id="41" name="Picture 27">
            <a:extLst>
              <a:ext uri="{FF2B5EF4-FFF2-40B4-BE49-F238E27FC236}">
                <a16:creationId xmlns:a16="http://schemas.microsoft.com/office/drawing/2014/main" id="{5641BDE5-01EE-43F2-BFB4-D8CE0769C2B3}"/>
              </a:ext>
            </a:extLst>
          </p:cNvPr>
          <p:cNvPicPr>
            <a:picLocks noChangeAspect="1"/>
          </p:cNvPicPr>
          <p:nvPr/>
        </p:nvPicPr>
        <p:blipFill rotWithShape="1">
          <a:blip r:embed="rId4"/>
          <a:srcRect r="74480" b="220"/>
          <a:stretch/>
        </p:blipFill>
        <p:spPr>
          <a:xfrm>
            <a:off x="2068250" y="2873309"/>
            <a:ext cx="283692" cy="710756"/>
          </a:xfrm>
          <a:prstGeom prst="rect">
            <a:avLst/>
          </a:prstGeom>
        </p:spPr>
      </p:pic>
      <p:pic>
        <p:nvPicPr>
          <p:cNvPr id="42" name="Picture 27">
            <a:extLst>
              <a:ext uri="{FF2B5EF4-FFF2-40B4-BE49-F238E27FC236}">
                <a16:creationId xmlns:a16="http://schemas.microsoft.com/office/drawing/2014/main" id="{62530532-13FF-47B6-B7A2-780B77C8CA1F}"/>
              </a:ext>
            </a:extLst>
          </p:cNvPr>
          <p:cNvPicPr>
            <a:picLocks noChangeAspect="1"/>
          </p:cNvPicPr>
          <p:nvPr/>
        </p:nvPicPr>
        <p:blipFill rotWithShape="1">
          <a:blip r:embed="rId4"/>
          <a:srcRect r="74480" b="220"/>
          <a:stretch/>
        </p:blipFill>
        <p:spPr>
          <a:xfrm rot="10740000">
            <a:off x="1777590" y="3108980"/>
            <a:ext cx="283692" cy="710756"/>
          </a:xfrm>
          <a:prstGeom prst="rect">
            <a:avLst/>
          </a:prstGeom>
        </p:spPr>
      </p:pic>
      <p:pic>
        <p:nvPicPr>
          <p:cNvPr id="43" name="Picture 27">
            <a:extLst>
              <a:ext uri="{FF2B5EF4-FFF2-40B4-BE49-F238E27FC236}">
                <a16:creationId xmlns:a16="http://schemas.microsoft.com/office/drawing/2014/main" id="{22B13B92-E169-4BD0-898E-A7D888C80864}"/>
              </a:ext>
            </a:extLst>
          </p:cNvPr>
          <p:cNvPicPr>
            <a:picLocks noChangeAspect="1"/>
          </p:cNvPicPr>
          <p:nvPr/>
        </p:nvPicPr>
        <p:blipFill rotWithShape="1">
          <a:blip r:embed="rId4"/>
          <a:srcRect r="74480" b="220"/>
          <a:stretch/>
        </p:blipFill>
        <p:spPr>
          <a:xfrm rot="10800000">
            <a:off x="2303920" y="3093268"/>
            <a:ext cx="283692" cy="710756"/>
          </a:xfrm>
          <a:prstGeom prst="rect">
            <a:avLst/>
          </a:prstGeom>
        </p:spPr>
      </p:pic>
      <p:pic>
        <p:nvPicPr>
          <p:cNvPr id="44" name="Picture 27">
            <a:extLst>
              <a:ext uri="{FF2B5EF4-FFF2-40B4-BE49-F238E27FC236}">
                <a16:creationId xmlns:a16="http://schemas.microsoft.com/office/drawing/2014/main" id="{775AC9E3-C119-40A2-855B-E23653CF051E}"/>
              </a:ext>
            </a:extLst>
          </p:cNvPr>
          <p:cNvPicPr>
            <a:picLocks noChangeAspect="1"/>
          </p:cNvPicPr>
          <p:nvPr/>
        </p:nvPicPr>
        <p:blipFill rotWithShape="1">
          <a:blip r:embed="rId4"/>
          <a:srcRect r="74480" b="220"/>
          <a:stretch/>
        </p:blipFill>
        <p:spPr>
          <a:xfrm>
            <a:off x="2586724" y="2865454"/>
            <a:ext cx="283692" cy="710756"/>
          </a:xfrm>
          <a:prstGeom prst="rect">
            <a:avLst/>
          </a:prstGeom>
        </p:spPr>
      </p:pic>
      <p:pic>
        <p:nvPicPr>
          <p:cNvPr id="45" name="Picture 27">
            <a:extLst>
              <a:ext uri="{FF2B5EF4-FFF2-40B4-BE49-F238E27FC236}">
                <a16:creationId xmlns:a16="http://schemas.microsoft.com/office/drawing/2014/main" id="{08EED72B-75DE-4CC2-8C9E-96C3A2F0FA5D}"/>
              </a:ext>
            </a:extLst>
          </p:cNvPr>
          <p:cNvPicPr>
            <a:picLocks noChangeAspect="1"/>
          </p:cNvPicPr>
          <p:nvPr/>
        </p:nvPicPr>
        <p:blipFill rotWithShape="1">
          <a:blip r:embed="rId4"/>
          <a:srcRect r="74480" b="220"/>
          <a:stretch/>
        </p:blipFill>
        <p:spPr>
          <a:xfrm rot="10740000">
            <a:off x="2798827" y="3108980"/>
            <a:ext cx="283692" cy="710756"/>
          </a:xfrm>
          <a:prstGeom prst="rect">
            <a:avLst/>
          </a:prstGeom>
        </p:spPr>
      </p:pic>
      <p:pic>
        <p:nvPicPr>
          <p:cNvPr id="46" name="Picture 27">
            <a:extLst>
              <a:ext uri="{FF2B5EF4-FFF2-40B4-BE49-F238E27FC236}">
                <a16:creationId xmlns:a16="http://schemas.microsoft.com/office/drawing/2014/main" id="{480E38A0-2FB1-4921-9042-579A1DCCA619}"/>
              </a:ext>
            </a:extLst>
          </p:cNvPr>
          <p:cNvPicPr>
            <a:picLocks noChangeAspect="1"/>
          </p:cNvPicPr>
          <p:nvPr/>
        </p:nvPicPr>
        <p:blipFill rotWithShape="1">
          <a:blip r:embed="rId4"/>
          <a:srcRect r="74480" b="220"/>
          <a:stretch/>
        </p:blipFill>
        <p:spPr>
          <a:xfrm>
            <a:off x="3089486" y="2865453"/>
            <a:ext cx="283692" cy="710756"/>
          </a:xfrm>
          <a:prstGeom prst="rect">
            <a:avLst/>
          </a:prstGeom>
        </p:spPr>
      </p:pic>
      <p:pic>
        <p:nvPicPr>
          <p:cNvPr id="47" name="Picture 27">
            <a:extLst>
              <a:ext uri="{FF2B5EF4-FFF2-40B4-BE49-F238E27FC236}">
                <a16:creationId xmlns:a16="http://schemas.microsoft.com/office/drawing/2014/main" id="{2EDE2774-3CE1-4D7D-965B-124ECF524A03}"/>
              </a:ext>
            </a:extLst>
          </p:cNvPr>
          <p:cNvPicPr>
            <a:picLocks noChangeAspect="1"/>
          </p:cNvPicPr>
          <p:nvPr/>
        </p:nvPicPr>
        <p:blipFill rotWithShape="1">
          <a:blip r:embed="rId4"/>
          <a:srcRect r="74480" b="220"/>
          <a:stretch/>
        </p:blipFill>
        <p:spPr>
          <a:xfrm rot="10680000">
            <a:off x="3388002" y="3108980"/>
            <a:ext cx="283692" cy="710756"/>
          </a:xfrm>
          <a:prstGeom prst="rect">
            <a:avLst/>
          </a:prstGeom>
        </p:spPr>
      </p:pic>
      <p:pic>
        <p:nvPicPr>
          <p:cNvPr id="48" name="Picture 27">
            <a:extLst>
              <a:ext uri="{FF2B5EF4-FFF2-40B4-BE49-F238E27FC236}">
                <a16:creationId xmlns:a16="http://schemas.microsoft.com/office/drawing/2014/main" id="{0C13607C-27FC-4C0F-83EB-170C249200FD}"/>
              </a:ext>
            </a:extLst>
          </p:cNvPr>
          <p:cNvPicPr>
            <a:picLocks noChangeAspect="1"/>
          </p:cNvPicPr>
          <p:nvPr/>
        </p:nvPicPr>
        <p:blipFill rotWithShape="1">
          <a:blip r:embed="rId4"/>
          <a:srcRect r="74480" b="220"/>
          <a:stretch/>
        </p:blipFill>
        <p:spPr>
          <a:xfrm rot="10680000">
            <a:off x="3953611" y="3108980"/>
            <a:ext cx="283692" cy="710756"/>
          </a:xfrm>
          <a:prstGeom prst="rect">
            <a:avLst/>
          </a:prstGeom>
        </p:spPr>
      </p:pic>
      <p:pic>
        <p:nvPicPr>
          <p:cNvPr id="49" name="Picture 27">
            <a:extLst>
              <a:ext uri="{FF2B5EF4-FFF2-40B4-BE49-F238E27FC236}">
                <a16:creationId xmlns:a16="http://schemas.microsoft.com/office/drawing/2014/main" id="{962B8F47-FA71-4DB2-85EA-4E4517DF71DE}"/>
              </a:ext>
            </a:extLst>
          </p:cNvPr>
          <p:cNvPicPr>
            <a:picLocks noChangeAspect="1"/>
          </p:cNvPicPr>
          <p:nvPr/>
        </p:nvPicPr>
        <p:blipFill rotWithShape="1">
          <a:blip r:embed="rId4"/>
          <a:srcRect r="74480" b="220"/>
          <a:stretch/>
        </p:blipFill>
        <p:spPr>
          <a:xfrm rot="10680000">
            <a:off x="4487796" y="3108980"/>
            <a:ext cx="283692" cy="710756"/>
          </a:xfrm>
          <a:prstGeom prst="rect">
            <a:avLst/>
          </a:prstGeom>
        </p:spPr>
      </p:pic>
      <p:pic>
        <p:nvPicPr>
          <p:cNvPr id="50" name="Picture 27">
            <a:extLst>
              <a:ext uri="{FF2B5EF4-FFF2-40B4-BE49-F238E27FC236}">
                <a16:creationId xmlns:a16="http://schemas.microsoft.com/office/drawing/2014/main" id="{282ED3D8-1927-4859-82E8-63F9B2A227AB}"/>
              </a:ext>
            </a:extLst>
          </p:cNvPr>
          <p:cNvPicPr>
            <a:picLocks noChangeAspect="1"/>
          </p:cNvPicPr>
          <p:nvPr/>
        </p:nvPicPr>
        <p:blipFill rotWithShape="1">
          <a:blip r:embed="rId4"/>
          <a:srcRect r="74480" b="220"/>
          <a:stretch/>
        </p:blipFill>
        <p:spPr>
          <a:xfrm rot="10680000">
            <a:off x="5084827" y="3093268"/>
            <a:ext cx="283692" cy="710756"/>
          </a:xfrm>
          <a:prstGeom prst="rect">
            <a:avLst/>
          </a:prstGeom>
        </p:spPr>
      </p:pic>
      <p:pic>
        <p:nvPicPr>
          <p:cNvPr id="51" name="Picture 27">
            <a:extLst>
              <a:ext uri="{FF2B5EF4-FFF2-40B4-BE49-F238E27FC236}">
                <a16:creationId xmlns:a16="http://schemas.microsoft.com/office/drawing/2014/main" id="{4EB444AB-F10A-4201-8837-D3AD08F48ACC}"/>
              </a:ext>
            </a:extLst>
          </p:cNvPr>
          <p:cNvPicPr>
            <a:picLocks noChangeAspect="1"/>
          </p:cNvPicPr>
          <p:nvPr/>
        </p:nvPicPr>
        <p:blipFill rotWithShape="1">
          <a:blip r:embed="rId4"/>
          <a:srcRect r="74480" b="220"/>
          <a:stretch/>
        </p:blipFill>
        <p:spPr>
          <a:xfrm>
            <a:off x="3686517" y="2865453"/>
            <a:ext cx="283692" cy="710756"/>
          </a:xfrm>
          <a:prstGeom prst="rect">
            <a:avLst/>
          </a:prstGeom>
        </p:spPr>
      </p:pic>
      <p:pic>
        <p:nvPicPr>
          <p:cNvPr id="52" name="Picture 27">
            <a:extLst>
              <a:ext uri="{FF2B5EF4-FFF2-40B4-BE49-F238E27FC236}">
                <a16:creationId xmlns:a16="http://schemas.microsoft.com/office/drawing/2014/main" id="{C4BCCC31-22E4-428A-A315-4ACD94172F1F}"/>
              </a:ext>
            </a:extLst>
          </p:cNvPr>
          <p:cNvPicPr>
            <a:picLocks noChangeAspect="1"/>
          </p:cNvPicPr>
          <p:nvPr/>
        </p:nvPicPr>
        <p:blipFill rotWithShape="1">
          <a:blip r:embed="rId4"/>
          <a:srcRect r="74480" b="220"/>
          <a:stretch/>
        </p:blipFill>
        <p:spPr>
          <a:xfrm>
            <a:off x="4252125" y="2865453"/>
            <a:ext cx="283692" cy="710756"/>
          </a:xfrm>
          <a:prstGeom prst="rect">
            <a:avLst/>
          </a:prstGeom>
        </p:spPr>
      </p:pic>
      <p:pic>
        <p:nvPicPr>
          <p:cNvPr id="53" name="Picture 27">
            <a:extLst>
              <a:ext uri="{FF2B5EF4-FFF2-40B4-BE49-F238E27FC236}">
                <a16:creationId xmlns:a16="http://schemas.microsoft.com/office/drawing/2014/main" id="{7A03852A-0F3C-4BDA-A0BF-88B535D3937B}"/>
              </a:ext>
            </a:extLst>
          </p:cNvPr>
          <p:cNvPicPr>
            <a:picLocks noChangeAspect="1"/>
          </p:cNvPicPr>
          <p:nvPr/>
        </p:nvPicPr>
        <p:blipFill rotWithShape="1">
          <a:blip r:embed="rId4"/>
          <a:srcRect r="74480" b="220"/>
          <a:stretch/>
        </p:blipFill>
        <p:spPr>
          <a:xfrm>
            <a:off x="4786311" y="2865453"/>
            <a:ext cx="283692" cy="710756"/>
          </a:xfrm>
          <a:prstGeom prst="rect">
            <a:avLst/>
          </a:prstGeom>
        </p:spPr>
      </p:pic>
      <p:pic>
        <p:nvPicPr>
          <p:cNvPr id="54" name="Picture 27">
            <a:extLst>
              <a:ext uri="{FF2B5EF4-FFF2-40B4-BE49-F238E27FC236}">
                <a16:creationId xmlns:a16="http://schemas.microsoft.com/office/drawing/2014/main" id="{5E516A00-8F3C-4A4C-93E5-A6D6DABC75D6}"/>
              </a:ext>
            </a:extLst>
          </p:cNvPr>
          <p:cNvPicPr>
            <a:picLocks noChangeAspect="1"/>
          </p:cNvPicPr>
          <p:nvPr/>
        </p:nvPicPr>
        <p:blipFill rotWithShape="1">
          <a:blip r:embed="rId4"/>
          <a:srcRect r="74480" b="220"/>
          <a:stretch/>
        </p:blipFill>
        <p:spPr>
          <a:xfrm>
            <a:off x="5383341" y="2865453"/>
            <a:ext cx="283692" cy="710756"/>
          </a:xfrm>
          <a:prstGeom prst="rect">
            <a:avLst/>
          </a:prstGeom>
        </p:spPr>
      </p:pic>
      <p:pic>
        <p:nvPicPr>
          <p:cNvPr id="55" name="Picture 27">
            <a:extLst>
              <a:ext uri="{FF2B5EF4-FFF2-40B4-BE49-F238E27FC236}">
                <a16:creationId xmlns:a16="http://schemas.microsoft.com/office/drawing/2014/main" id="{FE6CCDC5-7B57-48B5-8F18-FACCFA72F39A}"/>
              </a:ext>
            </a:extLst>
          </p:cNvPr>
          <p:cNvPicPr>
            <a:picLocks noChangeAspect="1"/>
          </p:cNvPicPr>
          <p:nvPr/>
        </p:nvPicPr>
        <p:blipFill rotWithShape="1">
          <a:blip r:embed="rId4"/>
          <a:srcRect r="74480" b="220"/>
          <a:stretch/>
        </p:blipFill>
        <p:spPr>
          <a:xfrm>
            <a:off x="5956805" y="2865453"/>
            <a:ext cx="283692" cy="710756"/>
          </a:xfrm>
          <a:prstGeom prst="rect">
            <a:avLst/>
          </a:prstGeom>
        </p:spPr>
      </p:pic>
      <p:pic>
        <p:nvPicPr>
          <p:cNvPr id="56" name="Picture 27">
            <a:extLst>
              <a:ext uri="{FF2B5EF4-FFF2-40B4-BE49-F238E27FC236}">
                <a16:creationId xmlns:a16="http://schemas.microsoft.com/office/drawing/2014/main" id="{FBDD702D-D87E-4FE6-A43F-EB43E7ACF536}"/>
              </a:ext>
            </a:extLst>
          </p:cNvPr>
          <p:cNvPicPr>
            <a:picLocks noChangeAspect="1"/>
          </p:cNvPicPr>
          <p:nvPr/>
        </p:nvPicPr>
        <p:blipFill rotWithShape="1">
          <a:blip r:embed="rId4"/>
          <a:srcRect r="74480" b="220"/>
          <a:stretch/>
        </p:blipFill>
        <p:spPr>
          <a:xfrm>
            <a:off x="6498847" y="2873309"/>
            <a:ext cx="283692" cy="710756"/>
          </a:xfrm>
          <a:prstGeom prst="rect">
            <a:avLst/>
          </a:prstGeom>
        </p:spPr>
      </p:pic>
      <p:pic>
        <p:nvPicPr>
          <p:cNvPr id="57" name="Picture 27">
            <a:extLst>
              <a:ext uri="{FF2B5EF4-FFF2-40B4-BE49-F238E27FC236}">
                <a16:creationId xmlns:a16="http://schemas.microsoft.com/office/drawing/2014/main" id="{0FAF19D7-6581-4809-AA97-A419B630A170}"/>
              </a:ext>
            </a:extLst>
          </p:cNvPr>
          <p:cNvPicPr>
            <a:picLocks noChangeAspect="1"/>
          </p:cNvPicPr>
          <p:nvPr/>
        </p:nvPicPr>
        <p:blipFill rotWithShape="1">
          <a:blip r:embed="rId4"/>
          <a:srcRect r="74480" b="220"/>
          <a:stretch/>
        </p:blipFill>
        <p:spPr>
          <a:xfrm>
            <a:off x="7111589" y="2865453"/>
            <a:ext cx="283692" cy="710756"/>
          </a:xfrm>
          <a:prstGeom prst="rect">
            <a:avLst/>
          </a:prstGeom>
        </p:spPr>
      </p:pic>
      <p:pic>
        <p:nvPicPr>
          <p:cNvPr id="58" name="Picture 27">
            <a:extLst>
              <a:ext uri="{FF2B5EF4-FFF2-40B4-BE49-F238E27FC236}">
                <a16:creationId xmlns:a16="http://schemas.microsoft.com/office/drawing/2014/main" id="{2C5C8650-9D80-4365-9B12-23CCCA9E5253}"/>
              </a:ext>
            </a:extLst>
          </p:cNvPr>
          <p:cNvPicPr>
            <a:picLocks noChangeAspect="1"/>
          </p:cNvPicPr>
          <p:nvPr/>
        </p:nvPicPr>
        <p:blipFill rotWithShape="1">
          <a:blip r:embed="rId4"/>
          <a:srcRect r="74480" b="220"/>
          <a:stretch/>
        </p:blipFill>
        <p:spPr>
          <a:xfrm rot="10680000">
            <a:off x="5658291" y="3108979"/>
            <a:ext cx="283692" cy="710756"/>
          </a:xfrm>
          <a:prstGeom prst="rect">
            <a:avLst/>
          </a:prstGeom>
        </p:spPr>
      </p:pic>
      <p:pic>
        <p:nvPicPr>
          <p:cNvPr id="59" name="Picture 27">
            <a:extLst>
              <a:ext uri="{FF2B5EF4-FFF2-40B4-BE49-F238E27FC236}">
                <a16:creationId xmlns:a16="http://schemas.microsoft.com/office/drawing/2014/main" id="{C3163A08-E89E-4123-9EDF-B33F9FA38693}"/>
              </a:ext>
            </a:extLst>
          </p:cNvPr>
          <p:cNvPicPr>
            <a:picLocks noChangeAspect="1"/>
          </p:cNvPicPr>
          <p:nvPr/>
        </p:nvPicPr>
        <p:blipFill rotWithShape="1">
          <a:blip r:embed="rId4"/>
          <a:srcRect r="74480" b="220"/>
          <a:stretch/>
        </p:blipFill>
        <p:spPr>
          <a:xfrm rot="10680000">
            <a:off x="6200332" y="3108979"/>
            <a:ext cx="283692" cy="710756"/>
          </a:xfrm>
          <a:prstGeom prst="rect">
            <a:avLst/>
          </a:prstGeom>
        </p:spPr>
      </p:pic>
      <p:pic>
        <p:nvPicPr>
          <p:cNvPr id="60" name="Picture 27">
            <a:extLst>
              <a:ext uri="{FF2B5EF4-FFF2-40B4-BE49-F238E27FC236}">
                <a16:creationId xmlns:a16="http://schemas.microsoft.com/office/drawing/2014/main" id="{23D60140-09D1-4AE8-B671-4D925F364909}"/>
              </a:ext>
            </a:extLst>
          </p:cNvPr>
          <p:cNvPicPr>
            <a:picLocks noChangeAspect="1"/>
          </p:cNvPicPr>
          <p:nvPr/>
        </p:nvPicPr>
        <p:blipFill rotWithShape="1">
          <a:blip r:embed="rId4"/>
          <a:srcRect r="74480" b="220"/>
          <a:stretch/>
        </p:blipFill>
        <p:spPr>
          <a:xfrm rot="10680000">
            <a:off x="6813074" y="3108979"/>
            <a:ext cx="283692" cy="710756"/>
          </a:xfrm>
          <a:prstGeom prst="rect">
            <a:avLst/>
          </a:prstGeom>
        </p:spPr>
      </p:pic>
      <p:pic>
        <p:nvPicPr>
          <p:cNvPr id="61" name="Picture 27">
            <a:extLst>
              <a:ext uri="{FF2B5EF4-FFF2-40B4-BE49-F238E27FC236}">
                <a16:creationId xmlns:a16="http://schemas.microsoft.com/office/drawing/2014/main" id="{1A6C4619-D99B-41DE-B6FA-54277EF98A10}"/>
              </a:ext>
            </a:extLst>
          </p:cNvPr>
          <p:cNvPicPr>
            <a:picLocks noChangeAspect="1"/>
          </p:cNvPicPr>
          <p:nvPr/>
        </p:nvPicPr>
        <p:blipFill rotWithShape="1">
          <a:blip r:embed="rId4"/>
          <a:srcRect r="74480" b="220"/>
          <a:stretch/>
        </p:blipFill>
        <p:spPr>
          <a:xfrm rot="10680000">
            <a:off x="7362971" y="3108979"/>
            <a:ext cx="283692" cy="710756"/>
          </a:xfrm>
          <a:prstGeom prst="rect">
            <a:avLst/>
          </a:prstGeom>
        </p:spPr>
      </p:pic>
      <p:pic>
        <p:nvPicPr>
          <p:cNvPr id="62" name="Picture 27">
            <a:extLst>
              <a:ext uri="{FF2B5EF4-FFF2-40B4-BE49-F238E27FC236}">
                <a16:creationId xmlns:a16="http://schemas.microsoft.com/office/drawing/2014/main" id="{F0B50D4B-A497-4057-939D-7D60F7C8B9B2}"/>
              </a:ext>
            </a:extLst>
          </p:cNvPr>
          <p:cNvPicPr>
            <a:picLocks noChangeAspect="1"/>
          </p:cNvPicPr>
          <p:nvPr/>
        </p:nvPicPr>
        <p:blipFill rotWithShape="1">
          <a:blip r:embed="rId4"/>
          <a:srcRect r="74480" b="220"/>
          <a:stretch/>
        </p:blipFill>
        <p:spPr>
          <a:xfrm rot="10680000">
            <a:off x="7865734" y="3108979"/>
            <a:ext cx="283692" cy="710756"/>
          </a:xfrm>
          <a:prstGeom prst="rect">
            <a:avLst/>
          </a:prstGeom>
        </p:spPr>
      </p:pic>
      <p:pic>
        <p:nvPicPr>
          <p:cNvPr id="63" name="Picture 27">
            <a:extLst>
              <a:ext uri="{FF2B5EF4-FFF2-40B4-BE49-F238E27FC236}">
                <a16:creationId xmlns:a16="http://schemas.microsoft.com/office/drawing/2014/main" id="{29F60F18-BE18-4EA6-891D-C28605EA0413}"/>
              </a:ext>
            </a:extLst>
          </p:cNvPr>
          <p:cNvPicPr>
            <a:picLocks noChangeAspect="1"/>
          </p:cNvPicPr>
          <p:nvPr/>
        </p:nvPicPr>
        <p:blipFill rotWithShape="1">
          <a:blip r:embed="rId4"/>
          <a:srcRect r="74480" b="220"/>
          <a:stretch/>
        </p:blipFill>
        <p:spPr>
          <a:xfrm rot="10680000">
            <a:off x="8368497" y="3093268"/>
            <a:ext cx="283692" cy="710756"/>
          </a:xfrm>
          <a:prstGeom prst="rect">
            <a:avLst/>
          </a:prstGeom>
        </p:spPr>
      </p:pic>
      <p:pic>
        <p:nvPicPr>
          <p:cNvPr id="64" name="Picture 27">
            <a:extLst>
              <a:ext uri="{FF2B5EF4-FFF2-40B4-BE49-F238E27FC236}">
                <a16:creationId xmlns:a16="http://schemas.microsoft.com/office/drawing/2014/main" id="{AA7856A1-BE0C-43BE-80D0-80E215FF3774}"/>
              </a:ext>
            </a:extLst>
          </p:cNvPr>
          <p:cNvPicPr>
            <a:picLocks noChangeAspect="1"/>
          </p:cNvPicPr>
          <p:nvPr/>
        </p:nvPicPr>
        <p:blipFill rotWithShape="1">
          <a:blip r:embed="rId4"/>
          <a:srcRect r="74480" b="220"/>
          <a:stretch/>
        </p:blipFill>
        <p:spPr>
          <a:xfrm rot="10680000">
            <a:off x="8902682" y="3108979"/>
            <a:ext cx="283692" cy="710756"/>
          </a:xfrm>
          <a:prstGeom prst="rect">
            <a:avLst/>
          </a:prstGeom>
        </p:spPr>
      </p:pic>
      <p:pic>
        <p:nvPicPr>
          <p:cNvPr id="65" name="Picture 27">
            <a:extLst>
              <a:ext uri="{FF2B5EF4-FFF2-40B4-BE49-F238E27FC236}">
                <a16:creationId xmlns:a16="http://schemas.microsoft.com/office/drawing/2014/main" id="{F441F3C3-AD45-4FE5-979A-E7DC9E07A91C}"/>
              </a:ext>
            </a:extLst>
          </p:cNvPr>
          <p:cNvPicPr>
            <a:picLocks noChangeAspect="1"/>
          </p:cNvPicPr>
          <p:nvPr/>
        </p:nvPicPr>
        <p:blipFill rotWithShape="1">
          <a:blip r:embed="rId4"/>
          <a:srcRect r="74480" b="220"/>
          <a:stretch/>
        </p:blipFill>
        <p:spPr>
          <a:xfrm rot="10680000">
            <a:off x="9499713" y="3108979"/>
            <a:ext cx="283692" cy="710756"/>
          </a:xfrm>
          <a:prstGeom prst="rect">
            <a:avLst/>
          </a:prstGeom>
        </p:spPr>
      </p:pic>
      <p:pic>
        <p:nvPicPr>
          <p:cNvPr id="66" name="Picture 27">
            <a:extLst>
              <a:ext uri="{FF2B5EF4-FFF2-40B4-BE49-F238E27FC236}">
                <a16:creationId xmlns:a16="http://schemas.microsoft.com/office/drawing/2014/main" id="{6530FB1A-B771-4C51-9BA2-17F8B2F60DE6}"/>
              </a:ext>
            </a:extLst>
          </p:cNvPr>
          <p:cNvPicPr>
            <a:picLocks noChangeAspect="1"/>
          </p:cNvPicPr>
          <p:nvPr/>
        </p:nvPicPr>
        <p:blipFill rotWithShape="1">
          <a:blip r:embed="rId4"/>
          <a:srcRect r="74480" b="220"/>
          <a:stretch/>
        </p:blipFill>
        <p:spPr>
          <a:xfrm>
            <a:off x="7661486" y="2865453"/>
            <a:ext cx="283692" cy="710756"/>
          </a:xfrm>
          <a:prstGeom prst="rect">
            <a:avLst/>
          </a:prstGeom>
        </p:spPr>
      </p:pic>
      <p:pic>
        <p:nvPicPr>
          <p:cNvPr id="67" name="Picture 27">
            <a:extLst>
              <a:ext uri="{FF2B5EF4-FFF2-40B4-BE49-F238E27FC236}">
                <a16:creationId xmlns:a16="http://schemas.microsoft.com/office/drawing/2014/main" id="{65228B24-2DAE-4353-A7E9-F6085D6544C6}"/>
              </a:ext>
            </a:extLst>
          </p:cNvPr>
          <p:cNvPicPr>
            <a:picLocks noChangeAspect="1"/>
          </p:cNvPicPr>
          <p:nvPr/>
        </p:nvPicPr>
        <p:blipFill rotWithShape="1">
          <a:blip r:embed="rId4"/>
          <a:srcRect r="74480" b="220"/>
          <a:stretch/>
        </p:blipFill>
        <p:spPr>
          <a:xfrm>
            <a:off x="8117115" y="2865453"/>
            <a:ext cx="283692" cy="710756"/>
          </a:xfrm>
          <a:prstGeom prst="rect">
            <a:avLst/>
          </a:prstGeom>
        </p:spPr>
      </p:pic>
      <p:pic>
        <p:nvPicPr>
          <p:cNvPr id="68" name="Picture 27">
            <a:extLst>
              <a:ext uri="{FF2B5EF4-FFF2-40B4-BE49-F238E27FC236}">
                <a16:creationId xmlns:a16="http://schemas.microsoft.com/office/drawing/2014/main" id="{BD741379-5739-479C-917C-13F52C37F21F}"/>
              </a:ext>
            </a:extLst>
          </p:cNvPr>
          <p:cNvPicPr>
            <a:picLocks noChangeAspect="1"/>
          </p:cNvPicPr>
          <p:nvPr/>
        </p:nvPicPr>
        <p:blipFill rotWithShape="1">
          <a:blip r:embed="rId4"/>
          <a:srcRect r="74480" b="220"/>
          <a:stretch/>
        </p:blipFill>
        <p:spPr>
          <a:xfrm>
            <a:off x="8667011" y="2873309"/>
            <a:ext cx="283692" cy="710756"/>
          </a:xfrm>
          <a:prstGeom prst="rect">
            <a:avLst/>
          </a:prstGeom>
        </p:spPr>
      </p:pic>
      <p:pic>
        <p:nvPicPr>
          <p:cNvPr id="69" name="Picture 27">
            <a:extLst>
              <a:ext uri="{FF2B5EF4-FFF2-40B4-BE49-F238E27FC236}">
                <a16:creationId xmlns:a16="http://schemas.microsoft.com/office/drawing/2014/main" id="{A17ECB8C-7281-4285-B222-FF903FE50177}"/>
              </a:ext>
            </a:extLst>
          </p:cNvPr>
          <p:cNvPicPr>
            <a:picLocks noChangeAspect="1"/>
          </p:cNvPicPr>
          <p:nvPr/>
        </p:nvPicPr>
        <p:blipFill rotWithShape="1">
          <a:blip r:embed="rId4"/>
          <a:srcRect r="74480" b="220"/>
          <a:stretch/>
        </p:blipFill>
        <p:spPr>
          <a:xfrm rot="10680000">
            <a:off x="10104600" y="3108979"/>
            <a:ext cx="283692" cy="710756"/>
          </a:xfrm>
          <a:prstGeom prst="rect">
            <a:avLst/>
          </a:prstGeom>
        </p:spPr>
      </p:pic>
      <p:pic>
        <p:nvPicPr>
          <p:cNvPr id="70" name="Picture 27">
            <a:extLst>
              <a:ext uri="{FF2B5EF4-FFF2-40B4-BE49-F238E27FC236}">
                <a16:creationId xmlns:a16="http://schemas.microsoft.com/office/drawing/2014/main" id="{82630D0E-D370-4284-93A1-DAAD3C37BB36}"/>
              </a:ext>
            </a:extLst>
          </p:cNvPr>
          <p:cNvPicPr>
            <a:picLocks noChangeAspect="1"/>
          </p:cNvPicPr>
          <p:nvPr/>
        </p:nvPicPr>
        <p:blipFill rotWithShape="1">
          <a:blip r:embed="rId4"/>
          <a:srcRect r="74480" b="220"/>
          <a:stretch/>
        </p:blipFill>
        <p:spPr>
          <a:xfrm rot="10680000">
            <a:off x="10607362" y="3108979"/>
            <a:ext cx="283692" cy="710756"/>
          </a:xfrm>
          <a:prstGeom prst="rect">
            <a:avLst/>
          </a:prstGeom>
        </p:spPr>
      </p:pic>
      <p:pic>
        <p:nvPicPr>
          <p:cNvPr id="71" name="Picture 27">
            <a:extLst>
              <a:ext uri="{FF2B5EF4-FFF2-40B4-BE49-F238E27FC236}">
                <a16:creationId xmlns:a16="http://schemas.microsoft.com/office/drawing/2014/main" id="{F190B840-2D74-487B-8D85-C293BCD37637}"/>
              </a:ext>
            </a:extLst>
          </p:cNvPr>
          <p:cNvPicPr>
            <a:picLocks noChangeAspect="1"/>
          </p:cNvPicPr>
          <p:nvPr/>
        </p:nvPicPr>
        <p:blipFill rotWithShape="1">
          <a:blip r:embed="rId4"/>
          <a:srcRect r="74480" b="220"/>
          <a:stretch/>
        </p:blipFill>
        <p:spPr>
          <a:xfrm rot="10680000">
            <a:off x="11125837" y="3108979"/>
            <a:ext cx="283692" cy="710756"/>
          </a:xfrm>
          <a:prstGeom prst="rect">
            <a:avLst/>
          </a:prstGeom>
        </p:spPr>
      </p:pic>
      <p:pic>
        <p:nvPicPr>
          <p:cNvPr id="72" name="Picture 27">
            <a:extLst>
              <a:ext uri="{FF2B5EF4-FFF2-40B4-BE49-F238E27FC236}">
                <a16:creationId xmlns:a16="http://schemas.microsoft.com/office/drawing/2014/main" id="{90133C71-54DA-44B5-BA5B-4EF02476A58A}"/>
              </a:ext>
            </a:extLst>
          </p:cNvPr>
          <p:cNvPicPr>
            <a:picLocks noChangeAspect="1"/>
          </p:cNvPicPr>
          <p:nvPr/>
        </p:nvPicPr>
        <p:blipFill rotWithShape="1">
          <a:blip r:embed="rId4"/>
          <a:srcRect r="74480" b="220"/>
          <a:stretch/>
        </p:blipFill>
        <p:spPr>
          <a:xfrm rot="10680000">
            <a:off x="11667878" y="3108979"/>
            <a:ext cx="283692" cy="710756"/>
          </a:xfrm>
          <a:prstGeom prst="rect">
            <a:avLst/>
          </a:prstGeom>
        </p:spPr>
      </p:pic>
      <p:sp>
        <p:nvSpPr>
          <p:cNvPr id="73" name="TextBox 72">
            <a:extLst>
              <a:ext uri="{FF2B5EF4-FFF2-40B4-BE49-F238E27FC236}">
                <a16:creationId xmlns:a16="http://schemas.microsoft.com/office/drawing/2014/main" id="{D83C2A4D-79F1-4E42-84E5-B11BCDD8000B}"/>
              </a:ext>
            </a:extLst>
          </p:cNvPr>
          <p:cNvSpPr txBox="1"/>
          <p:nvPr/>
        </p:nvSpPr>
        <p:spPr>
          <a:xfrm>
            <a:off x="-17576" y="689538"/>
            <a:ext cx="2876278" cy="4770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a:t>Presynaptic Terminal</a:t>
            </a:r>
          </a:p>
        </p:txBody>
      </p:sp>
      <p:sp>
        <p:nvSpPr>
          <p:cNvPr id="74" name="TextBox 73">
            <a:extLst>
              <a:ext uri="{FF2B5EF4-FFF2-40B4-BE49-F238E27FC236}">
                <a16:creationId xmlns:a16="http://schemas.microsoft.com/office/drawing/2014/main" id="{A90C8BD8-310D-4EDD-9A84-ABF8841AC076}"/>
              </a:ext>
            </a:extLst>
          </p:cNvPr>
          <p:cNvSpPr txBox="1"/>
          <p:nvPr/>
        </p:nvSpPr>
        <p:spPr>
          <a:xfrm>
            <a:off x="10175603" y="3861874"/>
            <a:ext cx="2015614" cy="4770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a:t>Synaptic Cleft</a:t>
            </a:r>
          </a:p>
        </p:txBody>
      </p:sp>
      <p:pic>
        <p:nvPicPr>
          <p:cNvPr id="81" name="Picture 81" descr="A picture containing clipart&#10;&#10;Description generated with very high confidence">
            <a:extLst>
              <a:ext uri="{FF2B5EF4-FFF2-40B4-BE49-F238E27FC236}">
                <a16:creationId xmlns:a16="http://schemas.microsoft.com/office/drawing/2014/main" id="{7DE0A122-5044-4D80-B48D-B6DF647F1486}"/>
              </a:ext>
            </a:extLst>
          </p:cNvPr>
          <p:cNvPicPr>
            <a:picLocks noChangeAspect="1"/>
          </p:cNvPicPr>
          <p:nvPr/>
        </p:nvPicPr>
        <p:blipFill rotWithShape="1">
          <a:blip r:embed="rId5"/>
          <a:srcRect l="19" r="-130" b="53906"/>
          <a:stretch/>
        </p:blipFill>
        <p:spPr>
          <a:xfrm>
            <a:off x="-2357" y="6441258"/>
            <a:ext cx="12144107" cy="460227"/>
          </a:xfrm>
          <a:prstGeom prst="rect">
            <a:avLst/>
          </a:prstGeom>
        </p:spPr>
      </p:pic>
      <p:pic>
        <p:nvPicPr>
          <p:cNvPr id="91" name="Picture 87">
            <a:extLst>
              <a:ext uri="{FF2B5EF4-FFF2-40B4-BE49-F238E27FC236}">
                <a16:creationId xmlns:a16="http://schemas.microsoft.com/office/drawing/2014/main" id="{7215A49D-5FDB-4D05-8120-39AEBE2B67AD}"/>
              </a:ext>
            </a:extLst>
          </p:cNvPr>
          <p:cNvPicPr>
            <a:picLocks noChangeAspect="1"/>
          </p:cNvPicPr>
          <p:nvPr/>
        </p:nvPicPr>
        <p:blipFill>
          <a:blip r:embed="rId3"/>
          <a:stretch>
            <a:fillRect/>
          </a:stretch>
        </p:blipFill>
        <p:spPr>
          <a:xfrm>
            <a:off x="8079394" y="643705"/>
            <a:ext cx="1197203" cy="1189839"/>
          </a:xfrm>
          <a:prstGeom prst="rect">
            <a:avLst/>
          </a:prstGeom>
        </p:spPr>
      </p:pic>
      <p:sp>
        <p:nvSpPr>
          <p:cNvPr id="93" name="Isosceles Triangle 92">
            <a:extLst>
              <a:ext uri="{FF2B5EF4-FFF2-40B4-BE49-F238E27FC236}">
                <a16:creationId xmlns:a16="http://schemas.microsoft.com/office/drawing/2014/main" id="{8242CAB2-369D-403B-94F3-85DDB4FE309C}"/>
              </a:ext>
            </a:extLst>
          </p:cNvPr>
          <p:cNvSpPr/>
          <p:nvPr/>
        </p:nvSpPr>
        <p:spPr>
          <a:xfrm rot="5100000">
            <a:off x="6825589" y="1090589"/>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a:extLst>
              <a:ext uri="{FF2B5EF4-FFF2-40B4-BE49-F238E27FC236}">
                <a16:creationId xmlns:a16="http://schemas.microsoft.com/office/drawing/2014/main" id="{E77833D7-579C-4615-BA89-C8BD1BA1EB4E}"/>
              </a:ext>
            </a:extLst>
          </p:cNvPr>
          <p:cNvSpPr/>
          <p:nvPr/>
        </p:nvSpPr>
        <p:spPr>
          <a:xfrm rot="5100000">
            <a:off x="8613834" y="983683"/>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a:extLst>
              <a:ext uri="{FF2B5EF4-FFF2-40B4-BE49-F238E27FC236}">
                <a16:creationId xmlns:a16="http://schemas.microsoft.com/office/drawing/2014/main" id="{7C84B407-21AD-4D91-8D32-E6F6017BF2D5}"/>
              </a:ext>
            </a:extLst>
          </p:cNvPr>
          <p:cNvSpPr/>
          <p:nvPr/>
        </p:nvSpPr>
        <p:spPr>
          <a:xfrm rot="-3540000">
            <a:off x="8363285" y="1368534"/>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a:extLst>
              <a:ext uri="{FF2B5EF4-FFF2-40B4-BE49-F238E27FC236}">
                <a16:creationId xmlns:a16="http://schemas.microsoft.com/office/drawing/2014/main" id="{FFA5C5A7-80B8-42DC-A4BE-AEAC6336B1E9}"/>
              </a:ext>
            </a:extLst>
          </p:cNvPr>
          <p:cNvSpPr/>
          <p:nvPr/>
        </p:nvSpPr>
        <p:spPr>
          <a:xfrm rot="5100000">
            <a:off x="8250033" y="1021311"/>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98">
            <a:extLst>
              <a:ext uri="{FF2B5EF4-FFF2-40B4-BE49-F238E27FC236}">
                <a16:creationId xmlns:a16="http://schemas.microsoft.com/office/drawing/2014/main" id="{8423A5FA-69D0-4D78-9DEC-D89D076DAD14}"/>
              </a:ext>
            </a:extLst>
          </p:cNvPr>
          <p:cNvSpPr/>
          <p:nvPr/>
        </p:nvSpPr>
        <p:spPr>
          <a:xfrm rot="5100000">
            <a:off x="7411730" y="1146720"/>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99">
            <a:extLst>
              <a:ext uri="{FF2B5EF4-FFF2-40B4-BE49-F238E27FC236}">
                <a16:creationId xmlns:a16="http://schemas.microsoft.com/office/drawing/2014/main" id="{96BCD93A-EA16-46C7-B993-347F5B0A7FD3}"/>
              </a:ext>
            </a:extLst>
          </p:cNvPr>
          <p:cNvSpPr/>
          <p:nvPr/>
        </p:nvSpPr>
        <p:spPr>
          <a:xfrm rot="-2100000">
            <a:off x="8408058" y="813293"/>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00">
            <a:extLst>
              <a:ext uri="{FF2B5EF4-FFF2-40B4-BE49-F238E27FC236}">
                <a16:creationId xmlns:a16="http://schemas.microsoft.com/office/drawing/2014/main" id="{B60DF985-4FE4-434A-98C2-8481998526C2}"/>
              </a:ext>
            </a:extLst>
          </p:cNvPr>
          <p:cNvSpPr/>
          <p:nvPr/>
        </p:nvSpPr>
        <p:spPr>
          <a:xfrm rot="10680000">
            <a:off x="8588463" y="1472345"/>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a:extLst>
              <a:ext uri="{FF2B5EF4-FFF2-40B4-BE49-F238E27FC236}">
                <a16:creationId xmlns:a16="http://schemas.microsoft.com/office/drawing/2014/main" id="{399F8B34-75F7-476B-A090-8C5476652E2D}"/>
              </a:ext>
            </a:extLst>
          </p:cNvPr>
          <p:cNvSpPr/>
          <p:nvPr/>
        </p:nvSpPr>
        <p:spPr>
          <a:xfrm rot="8040000">
            <a:off x="8807566" y="1294112"/>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a:extLst>
              <a:ext uri="{FF2B5EF4-FFF2-40B4-BE49-F238E27FC236}">
                <a16:creationId xmlns:a16="http://schemas.microsoft.com/office/drawing/2014/main" id="{F59521D7-8079-43EE-8D64-55F144B76EAE}"/>
              </a:ext>
            </a:extLst>
          </p:cNvPr>
          <p:cNvSpPr/>
          <p:nvPr/>
        </p:nvSpPr>
        <p:spPr>
          <a:xfrm rot="5100000">
            <a:off x="8867562" y="932963"/>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9">
            <a:extLst>
              <a:ext uri="{FF2B5EF4-FFF2-40B4-BE49-F238E27FC236}">
                <a16:creationId xmlns:a16="http://schemas.microsoft.com/office/drawing/2014/main" id="{CC31293D-8623-4C31-9DB3-E7480341B93C}"/>
              </a:ext>
            </a:extLst>
          </p:cNvPr>
          <p:cNvSpPr/>
          <p:nvPr/>
        </p:nvSpPr>
        <p:spPr>
          <a:xfrm rot="7560000">
            <a:off x="7106635" y="1400336"/>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Isosceles Triangle 110">
            <a:extLst>
              <a:ext uri="{FF2B5EF4-FFF2-40B4-BE49-F238E27FC236}">
                <a16:creationId xmlns:a16="http://schemas.microsoft.com/office/drawing/2014/main" id="{6A64F139-3F0D-43F5-B45B-59B307DE2928}"/>
              </a:ext>
            </a:extLst>
          </p:cNvPr>
          <p:cNvSpPr/>
          <p:nvPr/>
        </p:nvSpPr>
        <p:spPr>
          <a:xfrm rot="7680000">
            <a:off x="6108697" y="901891"/>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391C3176-33E1-4BE7-BB7B-141D7BB3920F}"/>
              </a:ext>
            </a:extLst>
          </p:cNvPr>
          <p:cNvSpPr/>
          <p:nvPr/>
        </p:nvSpPr>
        <p:spPr>
          <a:xfrm>
            <a:off x="7754600" y="1113008"/>
            <a:ext cx="356649" cy="7384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F478FA4-0610-4663-987A-D5AD0C8B3A1E}"/>
              </a:ext>
            </a:extLst>
          </p:cNvPr>
          <p:cNvSpPr/>
          <p:nvPr/>
        </p:nvSpPr>
        <p:spPr>
          <a:xfrm rot="1920000">
            <a:off x="9157129" y="1229925"/>
            <a:ext cx="615884" cy="7384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Top Corners Snipped 113">
            <a:extLst>
              <a:ext uri="{FF2B5EF4-FFF2-40B4-BE49-F238E27FC236}">
                <a16:creationId xmlns:a16="http://schemas.microsoft.com/office/drawing/2014/main" id="{5032CEE7-C787-46DA-8F4E-9D474030FA05}"/>
              </a:ext>
            </a:extLst>
          </p:cNvPr>
          <p:cNvSpPr/>
          <p:nvPr/>
        </p:nvSpPr>
        <p:spPr>
          <a:xfrm>
            <a:off x="2064470" y="2335490"/>
            <a:ext cx="1307181" cy="1723535"/>
          </a:xfrm>
          <a:prstGeom prst="snip2Same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CBD9BA25-1B7F-4301-99F5-93E3C0941B36}"/>
              </a:ext>
            </a:extLst>
          </p:cNvPr>
          <p:cNvSpPr/>
          <p:nvPr/>
        </p:nvSpPr>
        <p:spPr>
          <a:xfrm>
            <a:off x="2575088" y="2178376"/>
            <a:ext cx="293803" cy="1967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a:extLst>
              <a:ext uri="{FF2B5EF4-FFF2-40B4-BE49-F238E27FC236}">
                <a16:creationId xmlns:a16="http://schemas.microsoft.com/office/drawing/2014/main" id="{DE45AF90-07BB-4BB8-AE99-C1036ABAED87}"/>
              </a:ext>
            </a:extLst>
          </p:cNvPr>
          <p:cNvSpPr/>
          <p:nvPr/>
        </p:nvSpPr>
        <p:spPr>
          <a:xfrm rot="7680000">
            <a:off x="2568470" y="5435812"/>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a:extLst>
              <a:ext uri="{FF2B5EF4-FFF2-40B4-BE49-F238E27FC236}">
                <a16:creationId xmlns:a16="http://schemas.microsoft.com/office/drawing/2014/main" id="{91ED7926-3F7F-4879-9D2F-0AE73D235780}"/>
              </a:ext>
            </a:extLst>
          </p:cNvPr>
          <p:cNvSpPr/>
          <p:nvPr/>
        </p:nvSpPr>
        <p:spPr>
          <a:xfrm rot="3360000">
            <a:off x="999805" y="4403248"/>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a:extLst>
              <a:ext uri="{FF2B5EF4-FFF2-40B4-BE49-F238E27FC236}">
                <a16:creationId xmlns:a16="http://schemas.microsoft.com/office/drawing/2014/main" id="{A251AA77-082F-4F09-979D-8D744C6D8D68}"/>
              </a:ext>
            </a:extLst>
          </p:cNvPr>
          <p:cNvSpPr/>
          <p:nvPr/>
        </p:nvSpPr>
        <p:spPr>
          <a:xfrm rot="-4740000">
            <a:off x="4355388" y="4121850"/>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Isosceles Triangle 119">
            <a:extLst>
              <a:ext uri="{FF2B5EF4-FFF2-40B4-BE49-F238E27FC236}">
                <a16:creationId xmlns:a16="http://schemas.microsoft.com/office/drawing/2014/main" id="{C8656197-288F-4B9B-BD45-E85262DFBFB0}"/>
              </a:ext>
            </a:extLst>
          </p:cNvPr>
          <p:cNvSpPr/>
          <p:nvPr/>
        </p:nvSpPr>
        <p:spPr>
          <a:xfrm rot="20820000">
            <a:off x="2597213" y="1742447"/>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Isosceles Triangle 120">
            <a:extLst>
              <a:ext uri="{FF2B5EF4-FFF2-40B4-BE49-F238E27FC236}">
                <a16:creationId xmlns:a16="http://schemas.microsoft.com/office/drawing/2014/main" id="{565EF259-27E0-443C-962C-DE65A0635620}"/>
              </a:ext>
            </a:extLst>
          </p:cNvPr>
          <p:cNvSpPr/>
          <p:nvPr/>
        </p:nvSpPr>
        <p:spPr>
          <a:xfrm rot="-4740000">
            <a:off x="3123542" y="1648179"/>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Isosceles Triangle 121">
            <a:extLst>
              <a:ext uri="{FF2B5EF4-FFF2-40B4-BE49-F238E27FC236}">
                <a16:creationId xmlns:a16="http://schemas.microsoft.com/office/drawing/2014/main" id="{2B5F9ABB-D73C-4559-8501-62407DA1B91C}"/>
              </a:ext>
            </a:extLst>
          </p:cNvPr>
          <p:cNvSpPr/>
          <p:nvPr/>
        </p:nvSpPr>
        <p:spPr>
          <a:xfrm rot="21180000">
            <a:off x="1874491" y="1766014"/>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a:extLst>
              <a:ext uri="{FF2B5EF4-FFF2-40B4-BE49-F238E27FC236}">
                <a16:creationId xmlns:a16="http://schemas.microsoft.com/office/drawing/2014/main" id="{1D0ED495-2984-468A-9FDC-442E2DAFFA0D}"/>
              </a:ext>
            </a:extLst>
          </p:cNvPr>
          <p:cNvSpPr/>
          <p:nvPr/>
        </p:nvSpPr>
        <p:spPr>
          <a:xfrm>
            <a:off x="49145" y="1177593"/>
            <a:ext cx="447963" cy="31737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ECE33295-A4C6-4BE9-BADA-CDF21FAD67E1}"/>
              </a:ext>
            </a:extLst>
          </p:cNvPr>
          <p:cNvSpPr txBox="1"/>
          <p:nvPr/>
        </p:nvSpPr>
        <p:spPr>
          <a:xfrm>
            <a:off x="493486" y="1169187"/>
            <a:ext cx="1313469" cy="3771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 serotonin</a:t>
            </a:r>
          </a:p>
        </p:txBody>
      </p:sp>
      <p:pic>
        <p:nvPicPr>
          <p:cNvPr id="127" name="Picture 127">
            <a:extLst>
              <a:ext uri="{FF2B5EF4-FFF2-40B4-BE49-F238E27FC236}">
                <a16:creationId xmlns:a16="http://schemas.microsoft.com/office/drawing/2014/main" id="{3A8592EA-59C2-4CED-A1AF-08560BFFD4EF}"/>
              </a:ext>
            </a:extLst>
          </p:cNvPr>
          <p:cNvPicPr>
            <a:picLocks noChangeAspect="1"/>
          </p:cNvPicPr>
          <p:nvPr/>
        </p:nvPicPr>
        <p:blipFill>
          <a:blip r:embed="rId6"/>
          <a:stretch>
            <a:fillRect/>
          </a:stretch>
        </p:blipFill>
        <p:spPr>
          <a:xfrm>
            <a:off x="3734930" y="6165326"/>
            <a:ext cx="731460" cy="576213"/>
          </a:xfrm>
          <a:prstGeom prst="rect">
            <a:avLst/>
          </a:prstGeom>
        </p:spPr>
      </p:pic>
      <p:pic>
        <p:nvPicPr>
          <p:cNvPr id="129" name="Picture 127">
            <a:extLst>
              <a:ext uri="{FF2B5EF4-FFF2-40B4-BE49-F238E27FC236}">
                <a16:creationId xmlns:a16="http://schemas.microsoft.com/office/drawing/2014/main" id="{AE963849-D8B8-4BA3-9821-736248ABAC2E}"/>
              </a:ext>
            </a:extLst>
          </p:cNvPr>
          <p:cNvPicPr>
            <a:picLocks noChangeAspect="1"/>
          </p:cNvPicPr>
          <p:nvPr/>
        </p:nvPicPr>
        <p:blipFill>
          <a:blip r:embed="rId6"/>
          <a:stretch>
            <a:fillRect/>
          </a:stretch>
        </p:blipFill>
        <p:spPr>
          <a:xfrm>
            <a:off x="6555116" y="6157470"/>
            <a:ext cx="731460" cy="576213"/>
          </a:xfrm>
          <a:prstGeom prst="rect">
            <a:avLst/>
          </a:prstGeom>
        </p:spPr>
      </p:pic>
      <p:pic>
        <p:nvPicPr>
          <p:cNvPr id="130" name="Picture 127">
            <a:extLst>
              <a:ext uri="{FF2B5EF4-FFF2-40B4-BE49-F238E27FC236}">
                <a16:creationId xmlns:a16="http://schemas.microsoft.com/office/drawing/2014/main" id="{9DA2CB44-F428-4B57-B039-A6B0CDEBB365}"/>
              </a:ext>
            </a:extLst>
          </p:cNvPr>
          <p:cNvPicPr>
            <a:picLocks noChangeAspect="1"/>
          </p:cNvPicPr>
          <p:nvPr/>
        </p:nvPicPr>
        <p:blipFill>
          <a:blip r:embed="rId6"/>
          <a:stretch>
            <a:fillRect/>
          </a:stretch>
        </p:blipFill>
        <p:spPr>
          <a:xfrm>
            <a:off x="1126847" y="6165326"/>
            <a:ext cx="731460" cy="576213"/>
          </a:xfrm>
          <a:prstGeom prst="rect">
            <a:avLst/>
          </a:prstGeom>
        </p:spPr>
      </p:pic>
      <p:pic>
        <p:nvPicPr>
          <p:cNvPr id="131" name="Picture 127">
            <a:extLst>
              <a:ext uri="{FF2B5EF4-FFF2-40B4-BE49-F238E27FC236}">
                <a16:creationId xmlns:a16="http://schemas.microsoft.com/office/drawing/2014/main" id="{1C0E6048-F1C3-4460-9771-6C21BE39EA0C}"/>
              </a:ext>
            </a:extLst>
          </p:cNvPr>
          <p:cNvPicPr>
            <a:picLocks noChangeAspect="1"/>
          </p:cNvPicPr>
          <p:nvPr/>
        </p:nvPicPr>
        <p:blipFill>
          <a:blip r:embed="rId6"/>
          <a:stretch>
            <a:fillRect/>
          </a:stretch>
        </p:blipFill>
        <p:spPr>
          <a:xfrm>
            <a:off x="7639198" y="6157470"/>
            <a:ext cx="731460" cy="576213"/>
          </a:xfrm>
          <a:prstGeom prst="rect">
            <a:avLst/>
          </a:prstGeom>
        </p:spPr>
      </p:pic>
      <p:sp>
        <p:nvSpPr>
          <p:cNvPr id="132" name="TextBox 131">
            <a:extLst>
              <a:ext uri="{FF2B5EF4-FFF2-40B4-BE49-F238E27FC236}">
                <a16:creationId xmlns:a16="http://schemas.microsoft.com/office/drawing/2014/main" id="{D53A6A43-697D-4967-9E73-B86C0C91E114}"/>
              </a:ext>
            </a:extLst>
          </p:cNvPr>
          <p:cNvSpPr txBox="1"/>
          <p:nvPr/>
        </p:nvSpPr>
        <p:spPr>
          <a:xfrm>
            <a:off x="3302523" y="2179163"/>
            <a:ext cx="865695" cy="4770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500" b="1"/>
              <a:t>SERT</a:t>
            </a:r>
          </a:p>
        </p:txBody>
      </p:sp>
      <p:grpSp>
        <p:nvGrpSpPr>
          <p:cNvPr id="3" name="Group 2">
            <a:extLst>
              <a:ext uri="{FF2B5EF4-FFF2-40B4-BE49-F238E27FC236}">
                <a16:creationId xmlns:a16="http://schemas.microsoft.com/office/drawing/2014/main" id="{DD2618A5-A026-6A4E-9BB6-4D1A0347C481}"/>
              </a:ext>
            </a:extLst>
          </p:cNvPr>
          <p:cNvGrpSpPr/>
          <p:nvPr/>
        </p:nvGrpSpPr>
        <p:grpSpPr>
          <a:xfrm>
            <a:off x="9552005" y="1177593"/>
            <a:ext cx="1197203" cy="1189839"/>
            <a:chOff x="9552005" y="1177593"/>
            <a:chExt cx="1197203" cy="1189839"/>
          </a:xfrm>
        </p:grpSpPr>
        <p:pic>
          <p:nvPicPr>
            <p:cNvPr id="102" name="Picture 87">
              <a:extLst>
                <a:ext uri="{FF2B5EF4-FFF2-40B4-BE49-F238E27FC236}">
                  <a16:creationId xmlns:a16="http://schemas.microsoft.com/office/drawing/2014/main" id="{65A5F462-4B69-4144-BB9A-F41201F6742C}"/>
                </a:ext>
              </a:extLst>
            </p:cNvPr>
            <p:cNvPicPr>
              <a:picLocks noChangeAspect="1"/>
            </p:cNvPicPr>
            <p:nvPr/>
          </p:nvPicPr>
          <p:blipFill>
            <a:blip r:embed="rId3"/>
            <a:stretch>
              <a:fillRect/>
            </a:stretch>
          </p:blipFill>
          <p:spPr>
            <a:xfrm>
              <a:off x="9552005" y="1177593"/>
              <a:ext cx="1197203" cy="1189839"/>
            </a:xfrm>
            <a:prstGeom prst="rect">
              <a:avLst/>
            </a:prstGeom>
          </p:spPr>
        </p:pic>
        <p:grpSp>
          <p:nvGrpSpPr>
            <p:cNvPr id="2" name="Group 1">
              <a:extLst>
                <a:ext uri="{FF2B5EF4-FFF2-40B4-BE49-F238E27FC236}">
                  <a16:creationId xmlns:a16="http://schemas.microsoft.com/office/drawing/2014/main" id="{827930FF-5318-294B-8B46-A4C044CB8837}"/>
                </a:ext>
              </a:extLst>
            </p:cNvPr>
            <p:cNvGrpSpPr/>
            <p:nvPr/>
          </p:nvGrpSpPr>
          <p:grpSpPr>
            <a:xfrm>
              <a:off x="9783675" y="1322843"/>
              <a:ext cx="749432" cy="799821"/>
              <a:chOff x="9783675" y="1322843"/>
              <a:chExt cx="749432" cy="799821"/>
            </a:xfrm>
          </p:grpSpPr>
          <p:sp>
            <p:nvSpPr>
              <p:cNvPr id="94" name="Isosceles Triangle 93">
                <a:extLst>
                  <a:ext uri="{FF2B5EF4-FFF2-40B4-BE49-F238E27FC236}">
                    <a16:creationId xmlns:a16="http://schemas.microsoft.com/office/drawing/2014/main" id="{52681041-7B09-4D08-B823-AAD5F8A6E66A}"/>
                  </a:ext>
                </a:extLst>
              </p:cNvPr>
              <p:cNvSpPr/>
              <p:nvPr/>
            </p:nvSpPr>
            <p:spPr>
              <a:xfrm rot="5100000">
                <a:off x="10358615" y="1483211"/>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a:extLst>
                  <a:ext uri="{FF2B5EF4-FFF2-40B4-BE49-F238E27FC236}">
                    <a16:creationId xmlns:a16="http://schemas.microsoft.com/office/drawing/2014/main" id="{1709FE8A-6E45-484F-8112-BDF6C7896533}"/>
                  </a:ext>
                </a:extLst>
              </p:cNvPr>
              <p:cNvSpPr/>
              <p:nvPr/>
            </p:nvSpPr>
            <p:spPr>
              <a:xfrm rot="7200000">
                <a:off x="9918698" y="1608901"/>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E75FAEB4-08EC-4238-BC68-AF04A976C387}"/>
                  </a:ext>
                </a:extLst>
              </p:cNvPr>
              <p:cNvSpPr/>
              <p:nvPr/>
            </p:nvSpPr>
            <p:spPr>
              <a:xfrm rot="-3540000">
                <a:off x="9745873" y="1860283"/>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a:extLst>
                  <a:ext uri="{FF2B5EF4-FFF2-40B4-BE49-F238E27FC236}">
                    <a16:creationId xmlns:a16="http://schemas.microsoft.com/office/drawing/2014/main" id="{9B85E6BE-DE63-4CA9-89CA-02421A1053D1}"/>
                  </a:ext>
                </a:extLst>
              </p:cNvPr>
              <p:cNvSpPr/>
              <p:nvPr/>
            </p:nvSpPr>
            <p:spPr>
              <a:xfrm rot="7200000">
                <a:off x="10138656" y="1718880"/>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756E4E2D-A920-4D22-98F5-069DC9F8E77E}"/>
                  </a:ext>
                </a:extLst>
              </p:cNvPr>
              <p:cNvSpPr/>
              <p:nvPr/>
            </p:nvSpPr>
            <p:spPr>
              <a:xfrm rot="5100000">
                <a:off x="10072337" y="1360645"/>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a:extLst>
                  <a:ext uri="{FF2B5EF4-FFF2-40B4-BE49-F238E27FC236}">
                    <a16:creationId xmlns:a16="http://schemas.microsoft.com/office/drawing/2014/main" id="{6FB9B177-114B-4F93-9C25-3C46BAB72687}"/>
                  </a:ext>
                </a:extLst>
              </p:cNvPr>
              <p:cNvSpPr/>
              <p:nvPr/>
            </p:nvSpPr>
            <p:spPr>
              <a:xfrm rot="10680000">
                <a:off x="10138656" y="1985974"/>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5" name="Isosceles Triangle 117">
            <a:extLst>
              <a:ext uri="{FF2B5EF4-FFF2-40B4-BE49-F238E27FC236}">
                <a16:creationId xmlns:a16="http://schemas.microsoft.com/office/drawing/2014/main" id="{9BA1C104-CDF8-1D43-81F5-5EB6A4558E71}"/>
              </a:ext>
            </a:extLst>
          </p:cNvPr>
          <p:cNvSpPr/>
          <p:nvPr/>
        </p:nvSpPr>
        <p:spPr>
          <a:xfrm rot="10800000">
            <a:off x="7517878" y="5296858"/>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17">
            <a:extLst>
              <a:ext uri="{FF2B5EF4-FFF2-40B4-BE49-F238E27FC236}">
                <a16:creationId xmlns:a16="http://schemas.microsoft.com/office/drawing/2014/main" id="{5570C8CC-D050-BB45-B30C-A8FDEC372717}"/>
              </a:ext>
            </a:extLst>
          </p:cNvPr>
          <p:cNvSpPr/>
          <p:nvPr/>
        </p:nvSpPr>
        <p:spPr>
          <a:xfrm rot="7680000">
            <a:off x="10369691" y="4869535"/>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17">
            <a:extLst>
              <a:ext uri="{FF2B5EF4-FFF2-40B4-BE49-F238E27FC236}">
                <a16:creationId xmlns:a16="http://schemas.microsoft.com/office/drawing/2014/main" id="{E3A3FFE7-DFE7-AC4C-A426-BC219F10D6E8}"/>
              </a:ext>
            </a:extLst>
          </p:cNvPr>
          <p:cNvSpPr/>
          <p:nvPr/>
        </p:nvSpPr>
        <p:spPr>
          <a:xfrm rot="7680000">
            <a:off x="2851339" y="5571852"/>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Isosceles Triangle 117">
            <a:extLst>
              <a:ext uri="{FF2B5EF4-FFF2-40B4-BE49-F238E27FC236}">
                <a16:creationId xmlns:a16="http://schemas.microsoft.com/office/drawing/2014/main" id="{616C229D-53F4-E444-B051-7F73C2055001}"/>
              </a:ext>
            </a:extLst>
          </p:cNvPr>
          <p:cNvSpPr/>
          <p:nvPr/>
        </p:nvSpPr>
        <p:spPr>
          <a:xfrm rot="12092932">
            <a:off x="4938634" y="5320024"/>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17">
            <a:extLst>
              <a:ext uri="{FF2B5EF4-FFF2-40B4-BE49-F238E27FC236}">
                <a16:creationId xmlns:a16="http://schemas.microsoft.com/office/drawing/2014/main" id="{A1788FD3-63C6-F24E-B6BC-04695DC24F8F}"/>
              </a:ext>
            </a:extLst>
          </p:cNvPr>
          <p:cNvSpPr/>
          <p:nvPr/>
        </p:nvSpPr>
        <p:spPr>
          <a:xfrm rot="7680000">
            <a:off x="1244148" y="4992858"/>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117">
            <a:extLst>
              <a:ext uri="{FF2B5EF4-FFF2-40B4-BE49-F238E27FC236}">
                <a16:creationId xmlns:a16="http://schemas.microsoft.com/office/drawing/2014/main" id="{A2C4B3D2-8FB3-9442-911A-48CED44D4F2A}"/>
              </a:ext>
            </a:extLst>
          </p:cNvPr>
          <p:cNvSpPr/>
          <p:nvPr/>
        </p:nvSpPr>
        <p:spPr>
          <a:xfrm rot="10800000">
            <a:off x="4548878" y="4653522"/>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17">
            <a:extLst>
              <a:ext uri="{FF2B5EF4-FFF2-40B4-BE49-F238E27FC236}">
                <a16:creationId xmlns:a16="http://schemas.microsoft.com/office/drawing/2014/main" id="{22117204-F9A4-B24D-9BA6-32D5BFC479DD}"/>
              </a:ext>
            </a:extLst>
          </p:cNvPr>
          <p:cNvSpPr/>
          <p:nvPr/>
        </p:nvSpPr>
        <p:spPr>
          <a:xfrm rot="11393963">
            <a:off x="6121498" y="4697022"/>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a:extLst>
              <a:ext uri="{FF2B5EF4-FFF2-40B4-BE49-F238E27FC236}">
                <a16:creationId xmlns:a16="http://schemas.microsoft.com/office/drawing/2014/main" id="{D2D5BE55-C4F0-4FF0-B1D1-5F72364A13DE}"/>
              </a:ext>
            </a:extLst>
          </p:cNvPr>
          <p:cNvSpPr/>
          <p:nvPr/>
        </p:nvSpPr>
        <p:spPr>
          <a:xfrm rot="10800000">
            <a:off x="8819175" y="4949131"/>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BE0C40C-224F-2245-BBB2-E08948DDA4CA}"/>
              </a:ext>
            </a:extLst>
          </p:cNvPr>
          <p:cNvSpPr txBox="1"/>
          <p:nvPr/>
        </p:nvSpPr>
        <p:spPr>
          <a:xfrm>
            <a:off x="9641559" y="2224475"/>
            <a:ext cx="2109202" cy="477054"/>
          </a:xfrm>
          <a:prstGeom prst="rect">
            <a:avLst/>
          </a:prstGeom>
          <a:noFill/>
        </p:spPr>
        <p:txBody>
          <a:bodyPr wrap="square" rtlCol="0">
            <a:spAutoFit/>
          </a:bodyPr>
          <a:lstStyle/>
          <a:p>
            <a:r>
              <a:rPr lang="en-US" sz="2500" b="1"/>
              <a:t>EXOCYTOSIS!</a:t>
            </a:r>
          </a:p>
        </p:txBody>
      </p:sp>
      <p:sp>
        <p:nvSpPr>
          <p:cNvPr id="7" name="Up Arrow 6">
            <a:extLst>
              <a:ext uri="{FF2B5EF4-FFF2-40B4-BE49-F238E27FC236}">
                <a16:creationId xmlns:a16="http://schemas.microsoft.com/office/drawing/2014/main" id="{2A38AF05-A7BF-6F40-8C15-C17C4A788527}"/>
              </a:ext>
            </a:extLst>
          </p:cNvPr>
          <p:cNvSpPr/>
          <p:nvPr/>
        </p:nvSpPr>
        <p:spPr>
          <a:xfrm>
            <a:off x="2964128" y="2822256"/>
            <a:ext cx="379169" cy="839445"/>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7" name="Title 3">
            <a:extLst>
              <a:ext uri="{FF2B5EF4-FFF2-40B4-BE49-F238E27FC236}">
                <a16:creationId xmlns:a16="http://schemas.microsoft.com/office/drawing/2014/main" id="{729ECF7A-F438-6549-B825-733C22905ADE}"/>
              </a:ext>
            </a:extLst>
          </p:cNvPr>
          <p:cNvSpPr txBox="1">
            <a:spLocks/>
          </p:cNvSpPr>
          <p:nvPr/>
        </p:nvSpPr>
        <p:spPr>
          <a:xfrm>
            <a:off x="643090" y="-28044"/>
            <a:ext cx="11089849" cy="716438"/>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cs typeface="Calibri Light"/>
              </a:rPr>
              <a:t>How Does Serotonin Normally Work at the Synapse?</a:t>
            </a:r>
          </a:p>
        </p:txBody>
      </p:sp>
      <p:grpSp>
        <p:nvGrpSpPr>
          <p:cNvPr id="4" name="Group 3">
            <a:extLst>
              <a:ext uri="{FF2B5EF4-FFF2-40B4-BE49-F238E27FC236}">
                <a16:creationId xmlns:a16="http://schemas.microsoft.com/office/drawing/2014/main" id="{252D4F7D-FD96-1A40-BA16-33FAA8A33629}"/>
              </a:ext>
            </a:extLst>
          </p:cNvPr>
          <p:cNvGrpSpPr/>
          <p:nvPr/>
        </p:nvGrpSpPr>
        <p:grpSpPr>
          <a:xfrm>
            <a:off x="10645907" y="4459812"/>
            <a:ext cx="1088734" cy="1123008"/>
            <a:chOff x="10645907" y="4459812"/>
            <a:chExt cx="1088734" cy="1123008"/>
          </a:xfrm>
        </p:grpSpPr>
        <p:sp>
          <p:nvSpPr>
            <p:cNvPr id="138" name="Isosceles Triangle 117">
              <a:extLst>
                <a:ext uri="{FF2B5EF4-FFF2-40B4-BE49-F238E27FC236}">
                  <a16:creationId xmlns:a16="http://schemas.microsoft.com/office/drawing/2014/main" id="{9C42BC2B-CE7D-7343-92CE-6D4991C1F8A7}"/>
                </a:ext>
              </a:extLst>
            </p:cNvPr>
            <p:cNvSpPr/>
            <p:nvPr/>
          </p:nvSpPr>
          <p:spPr>
            <a:xfrm rot="7680000">
              <a:off x="10608105" y="4497614"/>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Isosceles Triangle 117">
              <a:extLst>
                <a:ext uri="{FF2B5EF4-FFF2-40B4-BE49-F238E27FC236}">
                  <a16:creationId xmlns:a16="http://schemas.microsoft.com/office/drawing/2014/main" id="{9311F6E2-A309-904C-95DA-F2EE2AD2953B}"/>
                </a:ext>
              </a:extLst>
            </p:cNvPr>
            <p:cNvSpPr/>
            <p:nvPr/>
          </p:nvSpPr>
          <p:spPr>
            <a:xfrm rot="12275520">
              <a:off x="11194402" y="4494527"/>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17">
              <a:extLst>
                <a:ext uri="{FF2B5EF4-FFF2-40B4-BE49-F238E27FC236}">
                  <a16:creationId xmlns:a16="http://schemas.microsoft.com/office/drawing/2014/main" id="{A4010BDE-8B83-374E-A760-74DAEDAD168A}"/>
                </a:ext>
              </a:extLst>
            </p:cNvPr>
            <p:cNvSpPr/>
            <p:nvPr/>
          </p:nvSpPr>
          <p:spPr>
            <a:xfrm rot="19107503">
              <a:off x="11522348" y="4695089"/>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17">
              <a:extLst>
                <a:ext uri="{FF2B5EF4-FFF2-40B4-BE49-F238E27FC236}">
                  <a16:creationId xmlns:a16="http://schemas.microsoft.com/office/drawing/2014/main" id="{B69DCE88-95C4-1547-83D7-E560A6219BD4}"/>
                </a:ext>
              </a:extLst>
            </p:cNvPr>
            <p:cNvSpPr/>
            <p:nvPr/>
          </p:nvSpPr>
          <p:spPr>
            <a:xfrm rot="14388986">
              <a:off x="10805526" y="4714644"/>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17">
              <a:extLst>
                <a:ext uri="{FF2B5EF4-FFF2-40B4-BE49-F238E27FC236}">
                  <a16:creationId xmlns:a16="http://schemas.microsoft.com/office/drawing/2014/main" id="{BDA89732-93E6-A24A-A601-3D13CEEE6013}"/>
                </a:ext>
              </a:extLst>
            </p:cNvPr>
            <p:cNvSpPr/>
            <p:nvPr/>
          </p:nvSpPr>
          <p:spPr>
            <a:xfrm rot="11349993">
              <a:off x="11077263" y="5446130"/>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70E9FE86-C3D2-6C4B-AF2C-E44A24B1A874}"/>
              </a:ext>
            </a:extLst>
          </p:cNvPr>
          <p:cNvSpPr/>
          <p:nvPr/>
        </p:nvSpPr>
        <p:spPr>
          <a:xfrm>
            <a:off x="8195087" y="6221594"/>
            <a:ext cx="4122234" cy="251159"/>
          </a:xfrm>
          <a:prstGeom prst="rect">
            <a:avLst/>
          </a:prstGeom>
        </p:spPr>
        <p:txBody>
          <a:bodyPr wrap="square">
            <a:spAutoFit/>
          </a:bodyPr>
          <a:lstStyle/>
          <a:p>
            <a:pPr>
              <a:lnSpc>
                <a:spcPct val="200000"/>
              </a:lnSpc>
              <a:buNone/>
            </a:pPr>
            <a:r>
              <a:rPr lang="en-US" sz="600">
                <a:cs typeface="Calibri"/>
              </a:rPr>
              <a:t>Rupp, Marlene. “Psychedelic Drugs and the Serotonergic System.” </a:t>
            </a:r>
            <a:r>
              <a:rPr lang="en-US" sz="600" i="1" err="1">
                <a:cs typeface="Calibri"/>
              </a:rPr>
              <a:t>Sapiensoup</a:t>
            </a:r>
            <a:r>
              <a:rPr lang="en-US" sz="600" i="1">
                <a:cs typeface="Calibri"/>
              </a:rPr>
              <a:t> Blog</a:t>
            </a:r>
            <a:r>
              <a:rPr lang="en-US" sz="600">
                <a:cs typeface="Calibri"/>
              </a:rPr>
              <a:t>, 31 May 2017, </a:t>
            </a:r>
            <a:r>
              <a:rPr lang="en-US" sz="600" err="1">
                <a:cs typeface="Calibri"/>
              </a:rPr>
              <a:t>sapiensoup.com</a:t>
            </a:r>
            <a:r>
              <a:rPr lang="en-US" sz="600">
                <a:cs typeface="Calibri"/>
              </a:rPr>
              <a:t>/serotonin.</a:t>
            </a:r>
          </a:p>
        </p:txBody>
      </p:sp>
    </p:spTree>
    <p:extLst>
      <p:ext uri="{BB962C8B-B14F-4D97-AF65-F5344CB8AC3E}">
        <p14:creationId xmlns:p14="http://schemas.microsoft.com/office/powerpoint/2010/main" val="285816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2"/>
                                        </p:tgtEl>
                                      </p:cBhvr>
                                    </p:animEffect>
                                    <p:set>
                                      <p:cBhvr>
                                        <p:cTn id="7" dur="1" fill="hold">
                                          <p:stCondLst>
                                            <p:cond delay="499"/>
                                          </p:stCondLst>
                                        </p:cTn>
                                        <p:tgtEl>
                                          <p:spTgt spid="112"/>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13"/>
                                        </p:tgtEl>
                                      </p:cBhvr>
                                    </p:animEffect>
                                    <p:set>
                                      <p:cBhvr>
                                        <p:cTn id="10" dur="1" fill="hold">
                                          <p:stCondLst>
                                            <p:cond delay="499"/>
                                          </p:stCondLst>
                                        </p:cTn>
                                        <p:tgtEl>
                                          <p:spTgt spid="113"/>
                                        </p:tgtEl>
                                        <p:attrNameLst>
                                          <p:attrName>style.visibility</p:attrName>
                                        </p:attrNameLst>
                                      </p:cBhvr>
                                      <p:to>
                                        <p:strVal val="hidden"/>
                                      </p:to>
                                    </p:set>
                                  </p:childTnLst>
                                </p:cTn>
                              </p:par>
                            </p:childTnLst>
                          </p:cTn>
                        </p:par>
                        <p:par>
                          <p:cTn id="11" fill="hold">
                            <p:stCondLst>
                              <p:cond delay="500"/>
                            </p:stCondLst>
                            <p:childTnLst>
                              <p:par>
                                <p:cTn id="12" presetID="0" presetClass="path" presetSubtype="0" accel="50000" decel="50000" fill="hold" nodeType="afterEffect">
                                  <p:stCondLst>
                                    <p:cond delay="0"/>
                                  </p:stCondLst>
                                  <p:childTnLst>
                                    <p:animMotion origin="layout" path="M 4.79167E-6 3.33333E-6 C -0.00521 0.03773 -0.00313 0.01551 -0.00313 0.06689 " pathEditMode="relative" rAng="0" ptsTypes="AA">
                                      <p:cBhvr>
                                        <p:cTn id="13" dur="2000" fill="hold"/>
                                        <p:tgtEl>
                                          <p:spTgt spid="3"/>
                                        </p:tgtEl>
                                        <p:attrNameLst>
                                          <p:attrName>ppt_x</p:attrName>
                                          <p:attrName>ppt_y</p:attrName>
                                        </p:attrNameLst>
                                      </p:cBhvr>
                                      <p:rCtr x="-195" y="3333"/>
                                    </p:animMotion>
                                  </p:childTnLst>
                                </p:cTn>
                              </p:par>
                            </p:childTnLst>
                          </p:cTn>
                        </p:par>
                        <p:par>
                          <p:cTn id="14" fill="hold">
                            <p:stCondLst>
                              <p:cond delay="2500"/>
                            </p:stCondLst>
                            <p:childTnLst>
                              <p:par>
                                <p:cTn id="15" presetID="1" presetClass="exit" presetSubtype="0" fill="hold" nodeType="after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9"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par>
                          <p:cTn id="22" fill="hold">
                            <p:stCondLst>
                              <p:cond delay="3000"/>
                            </p:stCondLst>
                            <p:childTnLst>
                              <p:par>
                                <p:cTn id="23" presetID="1" presetClass="exit" presetSubtype="0" fill="hold" grpId="1" nodeType="afterEffect">
                                  <p:stCondLst>
                                    <p:cond delay="300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0.00078 0.00347 C -0.00117 0.00717 -0.00182 0.02314 -0.00325 0.02893 C -0.00378 0.03125 -0.00482 0.0331 -0.0056 0.03518 C -0.00846 0.05 -0.00482 0.03171 -0.00911 0.05 C -0.00963 0.05208 -0.00989 0.05439 -0.01042 0.05648 C -0.01107 0.05926 -0.01211 0.0618 -0.01276 0.06481 C -0.01393 0.07037 -0.01367 0.07453 -0.0151 0.07963 C -0.01575 0.08194 -0.01667 0.08379 -0.01745 0.08611 C -0.01797 0.08819 -0.0181 0.09027 -0.01875 0.09236 C -0.0194 0.09467 -0.02044 0.09629 -0.02109 0.09861 C -0.02669 0.12129 -0.02044 0.10347 -0.02578 0.11782 C -0.02878 0.13379 -0.02474 0.11412 -0.02943 0.13032 C -0.02995 0.1324 -0.03008 0.13472 -0.0306 0.1368 C -0.03125 0.13912 -0.03242 0.14074 -0.03294 0.14305 C -0.03294 0.14305 -0.03594 0.15902 -0.03659 0.16226 C -0.03698 0.16435 -0.03711 0.16666 -0.03776 0.16851 L -0.0401 0.17476 L -0.04375 0.19398 L -0.04492 0.20023 C -0.04531 0.20231 -0.04583 0.20439 -0.04609 0.20671 C -0.04753 0.21713 -0.04674 0.21226 -0.04844 0.22152 C -0.04935 0.21689 -0.05052 0.21134 -0.05078 0.20671 C -0.05143 0.19953 -0.05156 0.19259 -0.05208 0.18541 C -0.05234 0.18055 -0.05286 0.17569 -0.05325 0.1706 C -0.05495 0.14629 -0.05338 0.15879 -0.0556 0.14305 C -0.05599 0.1375 -0.05638 0.13194 -0.05677 0.12615 C -0.05716 0.12199 -0.05768 0.11782 -0.05794 0.11342 C -0.05846 0.10717 -0.05859 0.10069 -0.05911 0.09444 C -0.0595 0.09097 -0.06159 0.07199 -0.06276 0.06481 C -0.06341 0.06064 -0.06432 0.05648 -0.0651 0.05208 C -0.06628 0.04583 -0.06614 0.0449 -0.06875 0.03935 C -0.07161 0.03333 -0.07239 0.0331 -0.07578 0.02893 C -0.07982 0.02963 -0.08385 0.02939 -0.08776 0.03101 C -0.08919 0.03148 -0.09036 0.03333 -0.09128 0.03518 C -0.0957 0.04421 -0.0957 0.0456 -0.09726 0.05416 C -0.09766 0.05926 -0.09792 0.06412 -0.09844 0.06898 C -0.0987 0.07129 -0.09883 0.07384 -0.09961 0.07546 C -0.10052 0.07708 -0.10208 0.07685 -0.10325 0.07754 C -0.10924 0.07638 -0.11628 0.07569 -0.12226 0.07338 C -0.12344 0.07291 -0.12461 0.07199 -0.12578 0.07129 C -0.12812 0.06713 -0.13047 0.06388 -0.13177 0.05856 C -0.13281 0.05439 -0.13411 0.04583 -0.13411 0.04583 C -0.13398 0.0412 -0.1345 0.01944 -0.13177 0.00972 C -0.13112 0.00763 -0.1306 0.00509 -0.12943 0.00347 C -0.12864 0.00231 -0.12148 -0.00047 -0.12109 -0.0007 C -0.10573 -0.00903 -0.11992 -0.0007 -0.11042 -0.00926 C -0.10846 -0.01088 -0.10378 -0.0125 -0.10208 -0.01343 C -0.09284 -0.01806 -0.10573 -0.01436 -0.08659 -0.0176 L -0.08294 -0.01968 " pathEditMode="relative" ptsTypes="AAAAAAAAAAAAAAAAAAAAAAAAAAAAAAAAAAAAAAAAAAAAAAAAA">
                                      <p:cBhvr>
                                        <p:cTn id="28" dur="2000" fill="hold"/>
                                        <p:tgtEl>
                                          <p:spTgt spid="135"/>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34752 0.01828 L 0.34752 0.01828 C 0.34466 0.01389 0.34166 0.01018 0.33919 0.00555 C 0.33359 -0.0044 0.34075 0.00139 0.33203 -0.00718 C 0.33008 -0.00903 0.32799 -0.00996 0.32604 -0.01135 C 0.3181 -0.01065 0.31015 -0.01111 0.30221 -0.00926 C 0.30078 -0.00903 0.29961 -0.00695 0.2987 -0.0051 C 0.29752 -0.00255 0.297 0.00046 0.29622 0.00347 C 0.29583 0.00903 0.29531 0.01458 0.29505 0.02037 C 0.29284 0.07268 0.29544 0.04236 0.29271 0.07106 C 0.29101 0.11875 0.29232 0.08958 0.29036 0.12407 C 0.2888 0.14884 0.2901 0.13796 0.28789 0.1537 C 0.28672 0.15301 0.28541 0.15278 0.28437 0.15139 C 0.28099 0.14768 0.27812 0.14282 0.27487 0.13889 L 0.27122 0.13449 C 0.26666 0.12245 0.2707 0.13403 0.26771 0.12199 C 0.26588 0.11435 0.26536 0.11342 0.26289 0.10717 C 0.2608 0.0919 0.25963 0.08518 0.2582 0.06898 C 0.25781 0.06481 0.25729 0.06065 0.25703 0.05625 C 0.25651 0.04861 0.25495 0.01898 0.25455 0.0118 C 0.25495 -0.00023 0.25442 -0.01227 0.25586 -0.02408 C 0.25612 -0.02662 0.25833 -0.02662 0.25937 -0.02824 C 0.26067 -0.03033 0.26159 -0.03287 0.26289 -0.03472 C 0.26432 -0.03658 0.26614 -0.03727 0.26771 -0.03889 C 0.26888 -0.04028 0.27005 -0.0419 0.27122 -0.04306 C 0.27278 -0.04468 0.27461 -0.0456 0.27604 -0.04746 C 0.28385 -0.05718 0.27552 -0.05139 0.2832 -0.05579 C 0.28437 -0.05787 0.28541 -0.06019 0.28672 -0.06227 C 0.28828 -0.06459 0.29088 -0.06528 0.29153 -0.06852 C 0.29192 -0.07107 0.28997 -0.07269 0.28919 -0.07477 C 0.27448 -0.07408 0.25976 -0.07408 0.24505 -0.07269 C 0.2431 -0.07269 0.24114 -0.07107 0.23919 -0.0706 C 0.2276 -0.06875 0.20455 -0.06644 0.20455 -0.06644 C 0.19922 -0.06482 0.1914 -0.0632 0.18554 -0.06019 C 0.1832 -0.0588 0.17838 -0.05579 0.17838 -0.05579 C 0.17721 -0.0544 0.17604 -0.05278 0.17487 -0.05162 C 0.17174 -0.04861 0.16823 -0.04676 0.16536 -0.04306 C 0.16289 -0.04028 0.16067 -0.03727 0.1582 -0.03472 C 0.15416 -0.03056 0.14961 -0.02778 0.14622 -0.02199 C 0.14505 -0.01991 0.14401 -0.0176 0.14271 -0.01574 C 0.13919 -0.01088 0.13489 -0.00602 0.13086 -0.00301 C 0.1276 -0.00047 0.12474 2.59259E-6 0.12122 0.00139 C 0.11966 0.00347 0.11797 0.00532 0.11653 0.00764 C 0.11523 0.00949 0.11432 0.01227 0.11289 0.01389 C 0.11146 0.01574 0.10963 0.01643 0.1082 0.01828 C 0.10286 0.02477 0.09817 0.03287 0.09271 0.03935 C 0.09153 0.04074 0.09023 0.04213 0.08919 0.04352 C 0.08711 0.04629 0.08528 0.04953 0.0832 0.05208 C 0.08125 0.0544 0.07903 0.05602 0.07721 0.05833 C 0.07343 0.06342 0.06276 0.07893 0.0582 0.08588 C 0.0556 0.08981 0.04479 0.10555 0.04271 0.11134 C 0.04114 0.11551 0.03997 0.12037 0.03789 0.12407 L 0.03086 0.13657 C 0.04036 0.14236 0.02838 0.13657 0.03789 0.13657 C 0.04466 0.13657 0.05143 0.13819 0.0582 0.13889 C 0.06015 0.13958 0.06224 0.14004 0.06419 0.14097 C 0.06653 0.14213 0.07122 0.14514 0.07122 0.14514 C 0.07252 0.14653 0.07435 0.14699 0.07487 0.1493 C 0.07539 0.15208 0.07422 0.15509 0.0737 0.15787 C 0.072 0.16574 0.06979 0.17037 0.06653 0.17685 C 0.06536 0.17916 0.06406 0.18102 0.06289 0.18333 C 0.06198 0.18518 0.06133 0.1875 0.06054 0.18958 C 0.06015 0.19166 0.05963 0.19375 0.05937 0.19583 C 0.05768 0.20764 0.05768 0.21435 0.05703 0.22778 C 0.05429 0.21342 0.05742 0.23102 0.05455 0.20856 C 0.05429 0.20648 0.05377 0.2044 0.05338 0.20231 C 0.05286 0.19907 0.05195 0.19074 0.05104 0.1875 C 0.04817 0.17754 0.04883 0.18356 0.04388 0.17477 C 0.04284 0.17291 0.04271 0.1699 0.04153 0.16852 C 0.03893 0.16504 0.03593 0.16296 0.0332 0.15995 C 0.02851 0.15509 0.0263 0.15 0.02005 0.14722 L 0.01536 0.14514 C 0.00742 0.14583 -0.00052 0.14606 -0.00847 0.14722 C -0.00977 0.14745 -0.01094 0.14838 -0.01211 0.1493 C -0.01524 0.15208 -0.01823 0.15555 -0.02162 0.15787 C -0.02357 0.15926 -0.02552 0.16065 -0.02748 0.16203 C -0.02865 0.16296 -0.02995 0.16342 -0.03112 0.16412 C -0.03308 0.16551 -0.03503 0.16713 -0.03711 0.16852 C -0.03828 0.16921 -0.03946 0.16967 -0.04063 0.1706 C -0.04219 0.17176 -0.04375 0.17361 -0.04545 0.17477 C -0.04688 0.17569 -0.04857 0.17615 -0.05013 0.17685 C -0.05261 0.17824 -0.05482 0.17986 -0.05729 0.18102 C -0.06042 0.18264 -0.06367 0.18356 -0.0668 0.18541 L -0.07396 0.18958 C -0.0767 0.18889 -0.0806 0.19143 -0.08229 0.1875 C -0.08464 0.18171 -0.08295 0.17338 -0.08347 0.1662 C -0.08373 0.16342 -0.08425 0.16065 -0.08464 0.15787 C -0.08516 0.1544 -0.08555 0.15092 -0.08581 0.14722 C -0.08633 0.14097 -0.08659 0.13449 -0.08698 0.12824 C -0.08659 0.12477 -0.0875 0.11967 -0.08581 0.11759 C -0.08516 0.1169 -0.0763 0.12176 -0.07513 0.12199 C -0.07005 0.12245 -0.06485 0.12199 -0.05964 0.12199 " pathEditMode="relative" ptsTypes="AAAAAAAAAAAAAAAAAAAAAAAAAAAAAAAAAAAAAAAAAAAAAAAAAAAAAAAAAAAAAAAAAAAAAAAAAAAAAAAAAAAAAAAAAAAA">
                                      <p:cBhvr>
                                        <p:cTn id="30" dur="2000" fill="hold"/>
                                        <p:tgtEl>
                                          <p:spTgt spid="136"/>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00235 0.00695 C 0.00078 0.00764 0.0039 0.0088 0.00716 0.00903 C 0.05195 0.01273 0.04192 -0.01018 0.05234 0.0176 C 0.05195 0.03588 0.05182 0.05417 0.05117 0.07246 C 0.05104 0.07616 0.05026 0.07963 0.05 0.0831 C 0.04948 0.08797 0.04909 0.09283 0.0487 0.09792 C 0.04909 0.1007 0.0483 0.10556 0.05 0.10625 C 0.05377 0.1081 0.05807 0.10625 0.06185 0.10417 C 0.06393 0.10324 0.07018 0.09167 0.07135 0.08935 C 0.07695 0.07824 0.07474 0.08172 0.07851 0.07246 C 0.08294 0.06135 0.08164 0.06644 0.08567 0.05348 C 0.08646 0.0507 0.08711 0.04769 0.08802 0.04491 C 0.08919 0.04121 0.0957 0.02361 0.09752 0.01551 C 0.10286 -0.00833 0.09791 0.00996 0.10117 -0.00139 " pathEditMode="relative" ptsTypes="AAAAAAAAAAAAAA">
                                      <p:cBhvr>
                                        <p:cTn id="32" dur="2000" fill="hold"/>
                                        <p:tgtEl>
                                          <p:spTgt spid="134"/>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C -0.00859 -0.01737 -0.01654 -0.03565 -0.02565 -0.05209 C -0.02747 -0.05533 -0.02917 -0.0588 -0.03112 -0.06181 C -0.03346 -0.06528 -0.03594 -0.06852 -0.03854 -0.07153 C -0.04023 -0.07385 -0.04193 -0.07663 -0.04401 -0.07801 C -0.04622 -0.07987 -0.04883 -0.0801 -0.0513 -0.08125 C -0.08047 -0.09746 -0.0638 -0.0919 -0.08607 -0.09746 L -0.10612 -0.09422 C -0.11055 -0.09051 -0.10677 -0.06575 -0.10612 -0.06181 C -0.10391 -0.04561 -0.09258 -0.00764 -0.09154 -0.00649 C -0.08971 -0.0044 -0.08802 -0.00186 -0.08607 0 C -0.08437 0.00162 -0.08242 0.00208 -0.0806 0.00324 C -0.07747 0.00532 -0.07435 0.0074 -0.07135 0.00972 C -0.05638 0.02199 -0.05989 0.01875 -0.04948 0.0324 C -0.04596 0.05115 -0.04505 0.05185 -0.04948 0.08125 C -0.05013 0.08564 -0.05325 0.0875 -0.05495 0.09097 C -0.06263 0.10717 -0.05404 0.09537 -0.06406 0.10717 L -0.07135 0.12685 L -0.07513 0.13657 C -0.07565 0.14097 -0.07643 0.14513 -0.07695 0.14953 C -0.07773 0.15717 -0.07461 0.17037 -0.07878 0.17222 C -0.08021 0.17291 -0.08529 0.14884 -0.08607 0.14305 C -0.08724 0.13495 -0.08984 0.10486 -0.09154 0.10069 C -0.09336 0.09652 -0.09531 0.09212 -0.097 0.08773 C -0.09961 0.08148 -0.10039 0.07175 -0.1043 0.06828 C -0.11523 0.05856 -0.11641 0.05925 -0.1263 0.03564 C -0.12812 0.03148 -0.12969 0.02662 -0.13177 0.02268 C -0.13398 0.01898 -0.13698 0.01689 -0.13906 0.01296 C -0.14128 0.00925 -0.14232 0.00347 -0.14453 0 C -0.14661 -0.00325 -0.14948 -0.00417 -0.15195 -0.00649 C -0.15378 -0.00857 -0.1556 -0.01065 -0.15742 -0.01297 C -0.16276 -0.01991 -0.17005 -0.03079 -0.17565 -0.03588 C -0.19779 -0.05533 -0.17044 -0.03033 -0.18854 -0.04885 C -0.20469 -0.06528 -0.18789 -0.04607 -0.2013 -0.06181 C -0.20247 -0.06505 -0.20469 -0.0676 -0.20495 -0.07153 C -0.20703 -0.10788 -0.19909 -0.09375 -0.18112 -0.09098 C -0.17331 -0.0875 -0.17318 -0.08727 -0.16471 -0.0845 C -0.16107 -0.08334 -0.15742 -0.08264 -0.15378 -0.08125 C -0.14414 -0.07801 -0.14909 -0.07894 -0.14088 -0.07477 C -0.13854 -0.07362 -0.13607 -0.07269 -0.13359 -0.07153 L -0.12812 -0.06505 " pathEditMode="relative" ptsTypes="AAAAAAAAAAAAAAAAAAAAAAAAAAAAAAAAAAAAAAAAA">
                                      <p:cBhvr>
                                        <p:cTn id="34" dur="2000" fill="hold"/>
                                        <p:tgtEl>
                                          <p:spTgt spid="118"/>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 0 C 0.00052 -0.0206 0.00182 -0.0412 0.00182 -0.0618 C 0.00182 -0.11088 0.00039 -0.15417 -0.00182 -0.20185 C -0.00247 -0.2125 -0.00312 -0.22338 -0.00364 -0.23426 C -0.00312 -0.30579 -0.00299 -0.37731 -0.00182 -0.44884 C -0.00182 -0.45555 -0.00078 -0.46204 0 -0.46852 C 0.00208 -0.48588 0.00391 -0.49768 0.00729 -0.51389 C 0.00833 -0.51944 0.00951 -0.525 0.01094 -0.53032 C 0.0125 -0.53588 0.01471 -0.54097 0.01641 -0.54653 C 0.01771 -0.55069 0.01862 -0.55532 0.02005 -0.55949 C 0.02162 -0.56412 0.02383 -0.56805 0.02552 -0.57245 C 0.02682 -0.57569 0.02774 -0.5794 0.02917 -0.58217 C 0.03151 -0.58704 0.03425 -0.59074 0.03646 -0.59537 C 0.03789 -0.59815 0.03867 -0.60231 0.04024 -0.60509 C 0.04232 -0.60879 0.04518 -0.61134 0.04753 -0.61481 C 0.04948 -0.61782 0.05091 -0.62176 0.053 -0.62454 C 0.05586 -0.6287 0.07917 -0.6618 0.08776 -0.67014 C 0.09297 -0.67523 0.09714 -0.67639 0.10235 -0.67986 C 0.11641 -0.68935 0.10651 -0.68495 0.12253 -0.68958 C 0.12435 -0.69074 0.12604 -0.69282 0.128 -0.69282 C 0.16667 -0.69282 0.15899 -0.69537 0.17917 -0.68634 C 0.18776 -0.67106 0.1832 -0.68032 0.19193 -0.65717 L 0.19557 -0.64722 C 0.19961 -0.61921 0.19922 -0.63032 0.19922 -0.61481 " pathEditMode="relative" ptsTypes="AAAAAAAAAAAAAAAAAAAAAAAA">
                                      <p:cBhvr>
                                        <p:cTn id="38" dur="2000" fill="hold"/>
                                        <p:tgtEl>
                                          <p:spTgt spid="116"/>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0 0 C -0.03347 0.00857 0.01627 -0.00347 -0.04024 0.00648 C -0.04323 0.00718 -0.04623 0.0088 -0.04935 0.00973 C -0.05365 0.01111 -0.05782 0.01204 -0.06211 0.01297 C -0.078 0.01667 -0.0836 0.01713 -0.10053 0.01968 C -0.1073 0.01852 -0.11407 0.01829 -0.12071 0.01621 C -0.12448 0.01505 -0.128 0.01204 -0.13165 0.00973 L -0.13711 0.00648 C -0.14167 -0.01805 -0.13555 0.01227 -0.14258 -0.01296 C -0.14349 -0.01597 -0.14388 -0.01944 -0.14441 -0.02268 C -0.14506 -0.03472 -0.14532 -0.04676 -0.14623 -0.05856 C -0.14649 -0.0618 -0.14766 -0.06504 -0.14805 -0.06828 C -0.14896 -0.07477 -0.14935 -0.08125 -0.14987 -0.08773 C -0.14935 -0.13333 -0.14922 -0.17893 -0.14805 -0.22453 C -0.14805 -0.22893 -0.14701 -0.2331 -0.14623 -0.2375 C -0.14519 -0.24398 -0.14388 -0.25046 -0.14258 -0.25694 C -0.14115 -0.26481 -0.14063 -0.27014 -0.13711 -0.27639 C -0.13555 -0.27916 -0.13347 -0.28078 -0.13165 -0.2831 C -0.13047 -0.28634 -0.12982 -0.29074 -0.128 -0.29282 C -0.12474 -0.29629 -0.12071 -0.29699 -0.11706 -0.2993 L -0.10599 -0.30578 L -0.07305 -0.32523 L -0.06211 -0.33171 C -0.06029 -0.33287 -0.0586 -0.33449 -0.05665 -0.33495 L -0.04753 -0.33819 L 0.04401 -0.33495 C 0.05169 -0.33449 0.05143 -0.32963 0.05859 -0.32523 C 0.06158 -0.32361 0.06471 -0.32338 0.0677 -0.32199 C 0.06966 -0.32129 0.07135 -0.3199 0.07317 -0.31875 C 0.075 -0.31666 0.07708 -0.31481 0.07877 -0.31227 C 0.08255 -0.30625 0.08541 -0.29791 0.08971 -0.29282 C 0.09335 -0.28842 0.09752 -0.28518 0.10065 -0.27986 C 0.10247 -0.27662 0.10846 -0.26458 0.11158 -0.26342 C 0.11302 -0.26296 0.11406 -0.26574 0.11536 -0.26666 " pathEditMode="relative" ptsTypes="AAAAAAAAAAAAAAAAAAAAAAAAAAAAAAAAAA">
                                      <p:cBhvr>
                                        <p:cTn id="40" dur="2000" fill="hold"/>
                                        <p:tgtEl>
                                          <p:spTgt spid="119"/>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 0 C 0.0043 0.00116 0.00846 0.00347 0.01289 0.00347 C 0.02578 0.00347 0.03854 0.00023 0.0513 -0.00324 C 0.05495 -0.00416 0.05859 -0.00509 0.06224 -0.00648 C 0.06471 -0.00717 0.06706 -0.00879 0.06953 -0.00972 C 0.07383 -0.01111 0.07813 -0.01157 0.08229 -0.01296 C 0.08737 -0.01458 0.0905 -0.01666 0.09518 -0.01944 L 0.11159 -0.03889 L 0.11706 -0.04537 L 0.12253 -0.05185 C 0.12721 -0.07639 0.12096 -0.04629 0.128 -0.07153 C 0.12891 -0.07453 0.1293 -0.07801 0.12995 -0.08125 C 0.1293 -0.14629 0.12917 -0.21134 0.128 -0.27639 C 0.128 -0.28171 0.12552 -0.30833 0.12435 -0.31551 C 0.12344 -0.32199 0.12344 -0.33009 0.1207 -0.33495 C 0.11563 -0.34398 0.10638 -0.36296 0.09883 -0.36736 L 0.09336 -0.3706 L 0.07682 -0.36736 C 0.06224 -0.36481 0.05742 -0.36574 0.04388 -0.35764 L 0.03294 -0.35116 L 0.02747 -0.34791 C 0.02565 -0.34583 0.02396 -0.34305 0.02201 -0.34143 C 0.01849 -0.33866 0.01094 -0.33495 0.01094 -0.33495 C 0.0069 -0.33541 -0.01172 -0.33403 -0.02005 -0.34143 C -0.022 -0.34328 -0.0237 -0.34583 -0.02552 -0.34791 C -0.0263 -0.35856 -0.0293 -0.3787 -0.02552 -0.39028 C -0.02305 -0.39815 -0.01445 -0.39838 -0.01094 -0.4 C -0.00716 -0.40185 -0.00378 -0.40509 0 -0.40648 C 0.00313 -0.40764 0.00612 -0.40856 0.00912 -0.40972 C 0.01159 -0.41065 0.01406 -0.41227 0.01654 -0.41296 C 0.0207 -0.41435 0.025 -0.41504 0.0293 -0.4162 C 0.03294 -0.41736 0.03659 -0.41852 0.04023 -0.41944 C 0.04688 -0.42338 0.04388 -0.42268 0.04935 -0.42268 " pathEditMode="relative" ptsTypes="AAAAAAAAAAAAAAAAAAAAAAAAAAAAAAAAA">
                                      <p:cBhvr>
                                        <p:cTn id="42" dur="2000" fill="hold"/>
                                        <p:tgtEl>
                                          <p:spTgt spid="1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6" grpId="0" animBg="1"/>
      <p:bldP spid="117" grpId="0" animBg="1"/>
      <p:bldP spid="119" grpId="0" animBg="1"/>
      <p:bldP spid="134" grpId="0" animBg="1"/>
      <p:bldP spid="135" grpId="0" animBg="1"/>
      <p:bldP spid="136" grpId="0" animBg="1"/>
      <p:bldP spid="118" grpId="0" animBg="1"/>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7">
            <a:extLst>
              <a:ext uri="{FF2B5EF4-FFF2-40B4-BE49-F238E27FC236}">
                <a16:creationId xmlns:a16="http://schemas.microsoft.com/office/drawing/2014/main" id="{E94E0B73-24BB-4FFA-9648-EC1E22B3353D}"/>
              </a:ext>
            </a:extLst>
          </p:cNvPr>
          <p:cNvPicPr>
            <a:picLocks noChangeAspect="1"/>
          </p:cNvPicPr>
          <p:nvPr/>
        </p:nvPicPr>
        <p:blipFill>
          <a:blip r:embed="rId3"/>
          <a:stretch>
            <a:fillRect/>
          </a:stretch>
        </p:blipFill>
        <p:spPr>
          <a:xfrm>
            <a:off x="6626562" y="762169"/>
            <a:ext cx="1197203" cy="1189839"/>
          </a:xfrm>
          <a:prstGeom prst="rect">
            <a:avLst/>
          </a:prstGeom>
        </p:spPr>
      </p:pic>
      <p:sp>
        <p:nvSpPr>
          <p:cNvPr id="109" name="Rectangle 108">
            <a:extLst>
              <a:ext uri="{FF2B5EF4-FFF2-40B4-BE49-F238E27FC236}">
                <a16:creationId xmlns:a16="http://schemas.microsoft.com/office/drawing/2014/main" id="{E64BB33D-7521-4975-9990-40D9F8ABD989}"/>
              </a:ext>
            </a:extLst>
          </p:cNvPr>
          <p:cNvSpPr/>
          <p:nvPr/>
        </p:nvSpPr>
        <p:spPr>
          <a:xfrm>
            <a:off x="6550404" y="1071895"/>
            <a:ext cx="254525" cy="458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2F234B-45BC-4BE3-97BA-CA6FDC766ED6}"/>
              </a:ext>
            </a:extLst>
          </p:cNvPr>
          <p:cNvSpPr/>
          <p:nvPr/>
        </p:nvSpPr>
        <p:spPr>
          <a:xfrm>
            <a:off x="3393" y="2853012"/>
            <a:ext cx="12187824" cy="945714"/>
          </a:xfrm>
          <a:prstGeom prst="rect">
            <a:avLst/>
          </a:prstGeom>
          <a:solidFill>
            <a:schemeClr val="tx1">
              <a:lumMod val="65000"/>
              <a:lumOff val="35000"/>
            </a:schemeClr>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pic>
        <p:nvPicPr>
          <p:cNvPr id="27" name="Picture 27">
            <a:extLst>
              <a:ext uri="{FF2B5EF4-FFF2-40B4-BE49-F238E27FC236}">
                <a16:creationId xmlns:a16="http://schemas.microsoft.com/office/drawing/2014/main" id="{FBE4BB6D-AF27-400A-9932-A26914B3F9AB}"/>
              </a:ext>
            </a:extLst>
          </p:cNvPr>
          <p:cNvPicPr>
            <a:picLocks noChangeAspect="1"/>
          </p:cNvPicPr>
          <p:nvPr/>
        </p:nvPicPr>
        <p:blipFill rotWithShape="1">
          <a:blip r:embed="rId4"/>
          <a:srcRect r="74480" b="220"/>
          <a:stretch/>
        </p:blipFill>
        <p:spPr>
          <a:xfrm>
            <a:off x="2209" y="2873310"/>
            <a:ext cx="283692" cy="710756"/>
          </a:xfrm>
          <a:prstGeom prst="rect">
            <a:avLst/>
          </a:prstGeom>
        </p:spPr>
      </p:pic>
      <p:pic>
        <p:nvPicPr>
          <p:cNvPr id="29" name="Picture 27">
            <a:extLst>
              <a:ext uri="{FF2B5EF4-FFF2-40B4-BE49-F238E27FC236}">
                <a16:creationId xmlns:a16="http://schemas.microsoft.com/office/drawing/2014/main" id="{AD10F110-9C37-48A5-B5F8-B1E88273F75E}"/>
              </a:ext>
            </a:extLst>
          </p:cNvPr>
          <p:cNvPicPr>
            <a:picLocks noChangeAspect="1"/>
          </p:cNvPicPr>
          <p:nvPr/>
        </p:nvPicPr>
        <p:blipFill rotWithShape="1">
          <a:blip r:embed="rId4"/>
          <a:srcRect r="74480" b="220"/>
          <a:stretch/>
        </p:blipFill>
        <p:spPr>
          <a:xfrm>
            <a:off x="504972" y="2873310"/>
            <a:ext cx="283692" cy="710756"/>
          </a:xfrm>
          <a:prstGeom prst="rect">
            <a:avLst/>
          </a:prstGeom>
        </p:spPr>
      </p:pic>
      <p:pic>
        <p:nvPicPr>
          <p:cNvPr id="30" name="Picture 27">
            <a:extLst>
              <a:ext uri="{FF2B5EF4-FFF2-40B4-BE49-F238E27FC236}">
                <a16:creationId xmlns:a16="http://schemas.microsoft.com/office/drawing/2014/main" id="{FFC2C52B-2437-4B1D-81E8-A98FDB61345E}"/>
              </a:ext>
            </a:extLst>
          </p:cNvPr>
          <p:cNvPicPr>
            <a:picLocks noChangeAspect="1"/>
          </p:cNvPicPr>
          <p:nvPr/>
        </p:nvPicPr>
        <p:blipFill rotWithShape="1">
          <a:blip r:embed="rId4"/>
          <a:srcRect r="74480" b="220"/>
          <a:stretch/>
        </p:blipFill>
        <p:spPr>
          <a:xfrm rot="10620000">
            <a:off x="253590" y="3101124"/>
            <a:ext cx="283692" cy="710756"/>
          </a:xfrm>
          <a:prstGeom prst="rect">
            <a:avLst/>
          </a:prstGeom>
        </p:spPr>
      </p:pic>
      <p:pic>
        <p:nvPicPr>
          <p:cNvPr id="31" name="Picture 27">
            <a:extLst>
              <a:ext uri="{FF2B5EF4-FFF2-40B4-BE49-F238E27FC236}">
                <a16:creationId xmlns:a16="http://schemas.microsoft.com/office/drawing/2014/main" id="{5B88BB79-EC23-4B79-B5BD-7340B716E2AD}"/>
              </a:ext>
            </a:extLst>
          </p:cNvPr>
          <p:cNvPicPr>
            <a:picLocks noChangeAspect="1"/>
          </p:cNvPicPr>
          <p:nvPr/>
        </p:nvPicPr>
        <p:blipFill rotWithShape="1">
          <a:blip r:embed="rId4"/>
          <a:srcRect r="74480" b="220"/>
          <a:stretch/>
        </p:blipFill>
        <p:spPr>
          <a:xfrm rot="10680000">
            <a:off x="724930" y="3101124"/>
            <a:ext cx="283692" cy="710756"/>
          </a:xfrm>
          <a:prstGeom prst="rect">
            <a:avLst/>
          </a:prstGeom>
        </p:spPr>
      </p:pic>
      <p:pic>
        <p:nvPicPr>
          <p:cNvPr id="32" name="Picture 27">
            <a:extLst>
              <a:ext uri="{FF2B5EF4-FFF2-40B4-BE49-F238E27FC236}">
                <a16:creationId xmlns:a16="http://schemas.microsoft.com/office/drawing/2014/main" id="{3B26B1C2-AD7C-4E54-BD23-7F031C8BEB4D}"/>
              </a:ext>
            </a:extLst>
          </p:cNvPr>
          <p:cNvPicPr>
            <a:picLocks noChangeAspect="1"/>
          </p:cNvPicPr>
          <p:nvPr/>
        </p:nvPicPr>
        <p:blipFill rotWithShape="1">
          <a:blip r:embed="rId4"/>
          <a:srcRect r="74480" b="220"/>
          <a:stretch/>
        </p:blipFill>
        <p:spPr>
          <a:xfrm>
            <a:off x="1023446" y="2873310"/>
            <a:ext cx="283692" cy="710756"/>
          </a:xfrm>
          <a:prstGeom prst="rect">
            <a:avLst/>
          </a:prstGeom>
        </p:spPr>
      </p:pic>
      <p:pic>
        <p:nvPicPr>
          <p:cNvPr id="33" name="Picture 27">
            <a:extLst>
              <a:ext uri="{FF2B5EF4-FFF2-40B4-BE49-F238E27FC236}">
                <a16:creationId xmlns:a16="http://schemas.microsoft.com/office/drawing/2014/main" id="{1A2B2636-BC8D-48F6-B04F-2825A9110205}"/>
              </a:ext>
            </a:extLst>
          </p:cNvPr>
          <p:cNvPicPr>
            <a:picLocks noChangeAspect="1"/>
          </p:cNvPicPr>
          <p:nvPr/>
        </p:nvPicPr>
        <p:blipFill rotWithShape="1">
          <a:blip r:embed="rId4"/>
          <a:srcRect r="74480" b="220"/>
          <a:stretch/>
        </p:blipFill>
        <p:spPr>
          <a:xfrm>
            <a:off x="9201199" y="2873310"/>
            <a:ext cx="283692" cy="710756"/>
          </a:xfrm>
          <a:prstGeom prst="rect">
            <a:avLst/>
          </a:prstGeom>
        </p:spPr>
      </p:pic>
      <p:pic>
        <p:nvPicPr>
          <p:cNvPr id="34" name="Picture 27">
            <a:extLst>
              <a:ext uri="{FF2B5EF4-FFF2-40B4-BE49-F238E27FC236}">
                <a16:creationId xmlns:a16="http://schemas.microsoft.com/office/drawing/2014/main" id="{0E7C8D58-6A1B-4637-B78D-F0B04F81BC47}"/>
              </a:ext>
            </a:extLst>
          </p:cNvPr>
          <p:cNvPicPr>
            <a:picLocks noChangeAspect="1"/>
          </p:cNvPicPr>
          <p:nvPr/>
        </p:nvPicPr>
        <p:blipFill rotWithShape="1">
          <a:blip r:embed="rId4"/>
          <a:srcRect r="74480" b="220"/>
          <a:stretch/>
        </p:blipFill>
        <p:spPr>
          <a:xfrm>
            <a:off x="9853219" y="2865454"/>
            <a:ext cx="283692" cy="710756"/>
          </a:xfrm>
          <a:prstGeom prst="rect">
            <a:avLst/>
          </a:prstGeom>
        </p:spPr>
      </p:pic>
      <p:pic>
        <p:nvPicPr>
          <p:cNvPr id="35" name="Picture 27">
            <a:extLst>
              <a:ext uri="{FF2B5EF4-FFF2-40B4-BE49-F238E27FC236}">
                <a16:creationId xmlns:a16="http://schemas.microsoft.com/office/drawing/2014/main" id="{D4AA82B3-B6F6-4D6F-B3AF-E01BC51B2971}"/>
              </a:ext>
            </a:extLst>
          </p:cNvPr>
          <p:cNvPicPr>
            <a:picLocks noChangeAspect="1"/>
          </p:cNvPicPr>
          <p:nvPr/>
        </p:nvPicPr>
        <p:blipFill rotWithShape="1">
          <a:blip r:embed="rId4"/>
          <a:srcRect r="74480" b="220"/>
          <a:stretch/>
        </p:blipFill>
        <p:spPr>
          <a:xfrm>
            <a:off x="10403116" y="2865454"/>
            <a:ext cx="283692" cy="710756"/>
          </a:xfrm>
          <a:prstGeom prst="rect">
            <a:avLst/>
          </a:prstGeom>
        </p:spPr>
      </p:pic>
      <p:pic>
        <p:nvPicPr>
          <p:cNvPr id="36" name="Picture 27">
            <a:extLst>
              <a:ext uri="{FF2B5EF4-FFF2-40B4-BE49-F238E27FC236}">
                <a16:creationId xmlns:a16="http://schemas.microsoft.com/office/drawing/2014/main" id="{FD02DF29-42FF-4436-8D1B-6AABD0435ABF}"/>
              </a:ext>
            </a:extLst>
          </p:cNvPr>
          <p:cNvPicPr>
            <a:picLocks noChangeAspect="1"/>
          </p:cNvPicPr>
          <p:nvPr/>
        </p:nvPicPr>
        <p:blipFill rotWithShape="1">
          <a:blip r:embed="rId4"/>
          <a:srcRect r="74480" b="220"/>
          <a:stretch/>
        </p:blipFill>
        <p:spPr>
          <a:xfrm>
            <a:off x="10905879" y="2865454"/>
            <a:ext cx="283692" cy="710756"/>
          </a:xfrm>
          <a:prstGeom prst="rect">
            <a:avLst/>
          </a:prstGeom>
        </p:spPr>
      </p:pic>
      <p:pic>
        <p:nvPicPr>
          <p:cNvPr id="37" name="Picture 27">
            <a:extLst>
              <a:ext uri="{FF2B5EF4-FFF2-40B4-BE49-F238E27FC236}">
                <a16:creationId xmlns:a16="http://schemas.microsoft.com/office/drawing/2014/main" id="{0A714EB4-51E7-47A8-881A-253353253D97}"/>
              </a:ext>
            </a:extLst>
          </p:cNvPr>
          <p:cNvPicPr>
            <a:picLocks noChangeAspect="1"/>
          </p:cNvPicPr>
          <p:nvPr/>
        </p:nvPicPr>
        <p:blipFill rotWithShape="1">
          <a:blip r:embed="rId4"/>
          <a:srcRect r="74480" b="220"/>
          <a:stretch/>
        </p:blipFill>
        <p:spPr>
          <a:xfrm>
            <a:off x="11424353" y="2865454"/>
            <a:ext cx="283692" cy="710756"/>
          </a:xfrm>
          <a:prstGeom prst="rect">
            <a:avLst/>
          </a:prstGeom>
        </p:spPr>
      </p:pic>
      <p:pic>
        <p:nvPicPr>
          <p:cNvPr id="38" name="Picture 27">
            <a:extLst>
              <a:ext uri="{FF2B5EF4-FFF2-40B4-BE49-F238E27FC236}">
                <a16:creationId xmlns:a16="http://schemas.microsoft.com/office/drawing/2014/main" id="{16FD4FDB-A071-4EEF-9404-BACEB7BAEA60}"/>
              </a:ext>
            </a:extLst>
          </p:cNvPr>
          <p:cNvPicPr>
            <a:picLocks noChangeAspect="1"/>
          </p:cNvPicPr>
          <p:nvPr/>
        </p:nvPicPr>
        <p:blipFill rotWithShape="1">
          <a:blip r:embed="rId4"/>
          <a:srcRect r="74480" b="220"/>
          <a:stretch/>
        </p:blipFill>
        <p:spPr>
          <a:xfrm>
            <a:off x="11911404" y="2865454"/>
            <a:ext cx="283692" cy="710756"/>
          </a:xfrm>
          <a:prstGeom prst="rect">
            <a:avLst/>
          </a:prstGeom>
        </p:spPr>
      </p:pic>
      <p:pic>
        <p:nvPicPr>
          <p:cNvPr id="39" name="Picture 27">
            <a:extLst>
              <a:ext uri="{FF2B5EF4-FFF2-40B4-BE49-F238E27FC236}">
                <a16:creationId xmlns:a16="http://schemas.microsoft.com/office/drawing/2014/main" id="{F92662D0-D38B-4DE9-8528-4ED656294EED}"/>
              </a:ext>
            </a:extLst>
          </p:cNvPr>
          <p:cNvPicPr>
            <a:picLocks noChangeAspect="1"/>
          </p:cNvPicPr>
          <p:nvPr/>
        </p:nvPicPr>
        <p:blipFill rotWithShape="1">
          <a:blip r:embed="rId4"/>
          <a:srcRect r="74480" b="220"/>
          <a:stretch/>
        </p:blipFill>
        <p:spPr>
          <a:xfrm rot="10680000">
            <a:off x="1243405" y="3101124"/>
            <a:ext cx="283692" cy="710756"/>
          </a:xfrm>
          <a:prstGeom prst="rect">
            <a:avLst/>
          </a:prstGeom>
        </p:spPr>
      </p:pic>
      <p:pic>
        <p:nvPicPr>
          <p:cNvPr id="40" name="Picture 27">
            <a:extLst>
              <a:ext uri="{FF2B5EF4-FFF2-40B4-BE49-F238E27FC236}">
                <a16:creationId xmlns:a16="http://schemas.microsoft.com/office/drawing/2014/main" id="{F11A070C-A62B-4D8C-8154-68107849EB5A}"/>
              </a:ext>
            </a:extLst>
          </p:cNvPr>
          <p:cNvPicPr>
            <a:picLocks noChangeAspect="1"/>
          </p:cNvPicPr>
          <p:nvPr/>
        </p:nvPicPr>
        <p:blipFill rotWithShape="1">
          <a:blip r:embed="rId4"/>
          <a:srcRect r="74480" b="220"/>
          <a:stretch/>
        </p:blipFill>
        <p:spPr>
          <a:xfrm>
            <a:off x="1541920" y="2873310"/>
            <a:ext cx="283692" cy="710756"/>
          </a:xfrm>
          <a:prstGeom prst="rect">
            <a:avLst/>
          </a:prstGeom>
        </p:spPr>
      </p:pic>
      <p:pic>
        <p:nvPicPr>
          <p:cNvPr id="41" name="Picture 27">
            <a:extLst>
              <a:ext uri="{FF2B5EF4-FFF2-40B4-BE49-F238E27FC236}">
                <a16:creationId xmlns:a16="http://schemas.microsoft.com/office/drawing/2014/main" id="{5641BDE5-01EE-43F2-BFB4-D8CE0769C2B3}"/>
              </a:ext>
            </a:extLst>
          </p:cNvPr>
          <p:cNvPicPr>
            <a:picLocks noChangeAspect="1"/>
          </p:cNvPicPr>
          <p:nvPr/>
        </p:nvPicPr>
        <p:blipFill rotWithShape="1">
          <a:blip r:embed="rId4"/>
          <a:srcRect r="74480" b="220"/>
          <a:stretch/>
        </p:blipFill>
        <p:spPr>
          <a:xfrm>
            <a:off x="2068250" y="2873309"/>
            <a:ext cx="283692" cy="710756"/>
          </a:xfrm>
          <a:prstGeom prst="rect">
            <a:avLst/>
          </a:prstGeom>
        </p:spPr>
      </p:pic>
      <p:pic>
        <p:nvPicPr>
          <p:cNvPr id="42" name="Picture 27">
            <a:extLst>
              <a:ext uri="{FF2B5EF4-FFF2-40B4-BE49-F238E27FC236}">
                <a16:creationId xmlns:a16="http://schemas.microsoft.com/office/drawing/2014/main" id="{62530532-13FF-47B6-B7A2-780B77C8CA1F}"/>
              </a:ext>
            </a:extLst>
          </p:cNvPr>
          <p:cNvPicPr>
            <a:picLocks noChangeAspect="1"/>
          </p:cNvPicPr>
          <p:nvPr/>
        </p:nvPicPr>
        <p:blipFill rotWithShape="1">
          <a:blip r:embed="rId4"/>
          <a:srcRect r="74480" b="220"/>
          <a:stretch/>
        </p:blipFill>
        <p:spPr>
          <a:xfrm rot="10740000">
            <a:off x="1777590" y="3108980"/>
            <a:ext cx="283692" cy="710756"/>
          </a:xfrm>
          <a:prstGeom prst="rect">
            <a:avLst/>
          </a:prstGeom>
        </p:spPr>
      </p:pic>
      <p:pic>
        <p:nvPicPr>
          <p:cNvPr id="43" name="Picture 27">
            <a:extLst>
              <a:ext uri="{FF2B5EF4-FFF2-40B4-BE49-F238E27FC236}">
                <a16:creationId xmlns:a16="http://schemas.microsoft.com/office/drawing/2014/main" id="{22B13B92-E169-4BD0-898E-A7D888C80864}"/>
              </a:ext>
            </a:extLst>
          </p:cNvPr>
          <p:cNvPicPr>
            <a:picLocks noChangeAspect="1"/>
          </p:cNvPicPr>
          <p:nvPr/>
        </p:nvPicPr>
        <p:blipFill rotWithShape="1">
          <a:blip r:embed="rId4"/>
          <a:srcRect r="74480" b="220"/>
          <a:stretch/>
        </p:blipFill>
        <p:spPr>
          <a:xfrm rot="10800000">
            <a:off x="2303920" y="3093268"/>
            <a:ext cx="283692" cy="710756"/>
          </a:xfrm>
          <a:prstGeom prst="rect">
            <a:avLst/>
          </a:prstGeom>
        </p:spPr>
      </p:pic>
      <p:pic>
        <p:nvPicPr>
          <p:cNvPr id="44" name="Picture 27">
            <a:extLst>
              <a:ext uri="{FF2B5EF4-FFF2-40B4-BE49-F238E27FC236}">
                <a16:creationId xmlns:a16="http://schemas.microsoft.com/office/drawing/2014/main" id="{775AC9E3-C119-40A2-855B-E23653CF051E}"/>
              </a:ext>
            </a:extLst>
          </p:cNvPr>
          <p:cNvPicPr>
            <a:picLocks noChangeAspect="1"/>
          </p:cNvPicPr>
          <p:nvPr/>
        </p:nvPicPr>
        <p:blipFill rotWithShape="1">
          <a:blip r:embed="rId4"/>
          <a:srcRect r="74480" b="220"/>
          <a:stretch/>
        </p:blipFill>
        <p:spPr>
          <a:xfrm>
            <a:off x="2586724" y="2865454"/>
            <a:ext cx="283692" cy="710756"/>
          </a:xfrm>
          <a:prstGeom prst="rect">
            <a:avLst/>
          </a:prstGeom>
        </p:spPr>
      </p:pic>
      <p:pic>
        <p:nvPicPr>
          <p:cNvPr id="45" name="Picture 27">
            <a:extLst>
              <a:ext uri="{FF2B5EF4-FFF2-40B4-BE49-F238E27FC236}">
                <a16:creationId xmlns:a16="http://schemas.microsoft.com/office/drawing/2014/main" id="{08EED72B-75DE-4CC2-8C9E-96C3A2F0FA5D}"/>
              </a:ext>
            </a:extLst>
          </p:cNvPr>
          <p:cNvPicPr>
            <a:picLocks noChangeAspect="1"/>
          </p:cNvPicPr>
          <p:nvPr/>
        </p:nvPicPr>
        <p:blipFill rotWithShape="1">
          <a:blip r:embed="rId4"/>
          <a:srcRect r="74480" b="220"/>
          <a:stretch/>
        </p:blipFill>
        <p:spPr>
          <a:xfrm rot="10740000">
            <a:off x="2798827" y="3108980"/>
            <a:ext cx="283692" cy="710756"/>
          </a:xfrm>
          <a:prstGeom prst="rect">
            <a:avLst/>
          </a:prstGeom>
        </p:spPr>
      </p:pic>
      <p:pic>
        <p:nvPicPr>
          <p:cNvPr id="46" name="Picture 27">
            <a:extLst>
              <a:ext uri="{FF2B5EF4-FFF2-40B4-BE49-F238E27FC236}">
                <a16:creationId xmlns:a16="http://schemas.microsoft.com/office/drawing/2014/main" id="{480E38A0-2FB1-4921-9042-579A1DCCA619}"/>
              </a:ext>
            </a:extLst>
          </p:cNvPr>
          <p:cNvPicPr>
            <a:picLocks noChangeAspect="1"/>
          </p:cNvPicPr>
          <p:nvPr/>
        </p:nvPicPr>
        <p:blipFill rotWithShape="1">
          <a:blip r:embed="rId4"/>
          <a:srcRect r="74480" b="220"/>
          <a:stretch/>
        </p:blipFill>
        <p:spPr>
          <a:xfrm>
            <a:off x="3089486" y="2865453"/>
            <a:ext cx="283692" cy="710756"/>
          </a:xfrm>
          <a:prstGeom prst="rect">
            <a:avLst/>
          </a:prstGeom>
        </p:spPr>
      </p:pic>
      <p:pic>
        <p:nvPicPr>
          <p:cNvPr id="47" name="Picture 27">
            <a:extLst>
              <a:ext uri="{FF2B5EF4-FFF2-40B4-BE49-F238E27FC236}">
                <a16:creationId xmlns:a16="http://schemas.microsoft.com/office/drawing/2014/main" id="{2EDE2774-3CE1-4D7D-965B-124ECF524A03}"/>
              </a:ext>
            </a:extLst>
          </p:cNvPr>
          <p:cNvPicPr>
            <a:picLocks noChangeAspect="1"/>
          </p:cNvPicPr>
          <p:nvPr/>
        </p:nvPicPr>
        <p:blipFill rotWithShape="1">
          <a:blip r:embed="rId4"/>
          <a:srcRect r="74480" b="220"/>
          <a:stretch/>
        </p:blipFill>
        <p:spPr>
          <a:xfrm rot="10680000">
            <a:off x="3388002" y="3108980"/>
            <a:ext cx="283692" cy="710756"/>
          </a:xfrm>
          <a:prstGeom prst="rect">
            <a:avLst/>
          </a:prstGeom>
        </p:spPr>
      </p:pic>
      <p:pic>
        <p:nvPicPr>
          <p:cNvPr id="48" name="Picture 27">
            <a:extLst>
              <a:ext uri="{FF2B5EF4-FFF2-40B4-BE49-F238E27FC236}">
                <a16:creationId xmlns:a16="http://schemas.microsoft.com/office/drawing/2014/main" id="{0C13607C-27FC-4C0F-83EB-170C249200FD}"/>
              </a:ext>
            </a:extLst>
          </p:cNvPr>
          <p:cNvPicPr>
            <a:picLocks noChangeAspect="1"/>
          </p:cNvPicPr>
          <p:nvPr/>
        </p:nvPicPr>
        <p:blipFill rotWithShape="1">
          <a:blip r:embed="rId4"/>
          <a:srcRect r="74480" b="220"/>
          <a:stretch/>
        </p:blipFill>
        <p:spPr>
          <a:xfrm rot="10680000">
            <a:off x="3953611" y="3108980"/>
            <a:ext cx="283692" cy="710756"/>
          </a:xfrm>
          <a:prstGeom prst="rect">
            <a:avLst/>
          </a:prstGeom>
        </p:spPr>
      </p:pic>
      <p:pic>
        <p:nvPicPr>
          <p:cNvPr id="49" name="Picture 27">
            <a:extLst>
              <a:ext uri="{FF2B5EF4-FFF2-40B4-BE49-F238E27FC236}">
                <a16:creationId xmlns:a16="http://schemas.microsoft.com/office/drawing/2014/main" id="{962B8F47-FA71-4DB2-85EA-4E4517DF71DE}"/>
              </a:ext>
            </a:extLst>
          </p:cNvPr>
          <p:cNvPicPr>
            <a:picLocks noChangeAspect="1"/>
          </p:cNvPicPr>
          <p:nvPr/>
        </p:nvPicPr>
        <p:blipFill rotWithShape="1">
          <a:blip r:embed="rId4"/>
          <a:srcRect r="74480" b="220"/>
          <a:stretch/>
        </p:blipFill>
        <p:spPr>
          <a:xfrm rot="10680000">
            <a:off x="4487796" y="3108980"/>
            <a:ext cx="283692" cy="710756"/>
          </a:xfrm>
          <a:prstGeom prst="rect">
            <a:avLst/>
          </a:prstGeom>
        </p:spPr>
      </p:pic>
      <p:pic>
        <p:nvPicPr>
          <p:cNvPr id="50" name="Picture 27">
            <a:extLst>
              <a:ext uri="{FF2B5EF4-FFF2-40B4-BE49-F238E27FC236}">
                <a16:creationId xmlns:a16="http://schemas.microsoft.com/office/drawing/2014/main" id="{282ED3D8-1927-4859-82E8-63F9B2A227AB}"/>
              </a:ext>
            </a:extLst>
          </p:cNvPr>
          <p:cNvPicPr>
            <a:picLocks noChangeAspect="1"/>
          </p:cNvPicPr>
          <p:nvPr/>
        </p:nvPicPr>
        <p:blipFill rotWithShape="1">
          <a:blip r:embed="rId4"/>
          <a:srcRect r="74480" b="220"/>
          <a:stretch/>
        </p:blipFill>
        <p:spPr>
          <a:xfrm rot="10680000">
            <a:off x="5084827" y="3093268"/>
            <a:ext cx="283692" cy="710756"/>
          </a:xfrm>
          <a:prstGeom prst="rect">
            <a:avLst/>
          </a:prstGeom>
        </p:spPr>
      </p:pic>
      <p:pic>
        <p:nvPicPr>
          <p:cNvPr id="51" name="Picture 27">
            <a:extLst>
              <a:ext uri="{FF2B5EF4-FFF2-40B4-BE49-F238E27FC236}">
                <a16:creationId xmlns:a16="http://schemas.microsoft.com/office/drawing/2014/main" id="{4EB444AB-F10A-4201-8837-D3AD08F48ACC}"/>
              </a:ext>
            </a:extLst>
          </p:cNvPr>
          <p:cNvPicPr>
            <a:picLocks noChangeAspect="1"/>
          </p:cNvPicPr>
          <p:nvPr/>
        </p:nvPicPr>
        <p:blipFill rotWithShape="1">
          <a:blip r:embed="rId4"/>
          <a:srcRect r="74480" b="220"/>
          <a:stretch/>
        </p:blipFill>
        <p:spPr>
          <a:xfrm>
            <a:off x="3686517" y="2865453"/>
            <a:ext cx="283692" cy="710756"/>
          </a:xfrm>
          <a:prstGeom prst="rect">
            <a:avLst/>
          </a:prstGeom>
        </p:spPr>
      </p:pic>
      <p:pic>
        <p:nvPicPr>
          <p:cNvPr id="52" name="Picture 27">
            <a:extLst>
              <a:ext uri="{FF2B5EF4-FFF2-40B4-BE49-F238E27FC236}">
                <a16:creationId xmlns:a16="http://schemas.microsoft.com/office/drawing/2014/main" id="{C4BCCC31-22E4-428A-A315-4ACD94172F1F}"/>
              </a:ext>
            </a:extLst>
          </p:cNvPr>
          <p:cNvPicPr>
            <a:picLocks noChangeAspect="1"/>
          </p:cNvPicPr>
          <p:nvPr/>
        </p:nvPicPr>
        <p:blipFill rotWithShape="1">
          <a:blip r:embed="rId4"/>
          <a:srcRect r="74480" b="220"/>
          <a:stretch/>
        </p:blipFill>
        <p:spPr>
          <a:xfrm>
            <a:off x="4252125" y="2865453"/>
            <a:ext cx="283692" cy="710756"/>
          </a:xfrm>
          <a:prstGeom prst="rect">
            <a:avLst/>
          </a:prstGeom>
        </p:spPr>
      </p:pic>
      <p:pic>
        <p:nvPicPr>
          <p:cNvPr id="53" name="Picture 27">
            <a:extLst>
              <a:ext uri="{FF2B5EF4-FFF2-40B4-BE49-F238E27FC236}">
                <a16:creationId xmlns:a16="http://schemas.microsoft.com/office/drawing/2014/main" id="{7A03852A-0F3C-4BDA-A0BF-88B535D3937B}"/>
              </a:ext>
            </a:extLst>
          </p:cNvPr>
          <p:cNvPicPr>
            <a:picLocks noChangeAspect="1"/>
          </p:cNvPicPr>
          <p:nvPr/>
        </p:nvPicPr>
        <p:blipFill rotWithShape="1">
          <a:blip r:embed="rId4"/>
          <a:srcRect r="74480" b="220"/>
          <a:stretch/>
        </p:blipFill>
        <p:spPr>
          <a:xfrm>
            <a:off x="4786311" y="2865453"/>
            <a:ext cx="283692" cy="710756"/>
          </a:xfrm>
          <a:prstGeom prst="rect">
            <a:avLst/>
          </a:prstGeom>
        </p:spPr>
      </p:pic>
      <p:pic>
        <p:nvPicPr>
          <p:cNvPr id="54" name="Picture 27">
            <a:extLst>
              <a:ext uri="{FF2B5EF4-FFF2-40B4-BE49-F238E27FC236}">
                <a16:creationId xmlns:a16="http://schemas.microsoft.com/office/drawing/2014/main" id="{5E516A00-8F3C-4A4C-93E5-A6D6DABC75D6}"/>
              </a:ext>
            </a:extLst>
          </p:cNvPr>
          <p:cNvPicPr>
            <a:picLocks noChangeAspect="1"/>
          </p:cNvPicPr>
          <p:nvPr/>
        </p:nvPicPr>
        <p:blipFill rotWithShape="1">
          <a:blip r:embed="rId4"/>
          <a:srcRect r="74480" b="220"/>
          <a:stretch/>
        </p:blipFill>
        <p:spPr>
          <a:xfrm>
            <a:off x="5383341" y="2865453"/>
            <a:ext cx="283692" cy="710756"/>
          </a:xfrm>
          <a:prstGeom prst="rect">
            <a:avLst/>
          </a:prstGeom>
        </p:spPr>
      </p:pic>
      <p:pic>
        <p:nvPicPr>
          <p:cNvPr id="55" name="Picture 27">
            <a:extLst>
              <a:ext uri="{FF2B5EF4-FFF2-40B4-BE49-F238E27FC236}">
                <a16:creationId xmlns:a16="http://schemas.microsoft.com/office/drawing/2014/main" id="{FE6CCDC5-7B57-48B5-8F18-FACCFA72F39A}"/>
              </a:ext>
            </a:extLst>
          </p:cNvPr>
          <p:cNvPicPr>
            <a:picLocks noChangeAspect="1"/>
          </p:cNvPicPr>
          <p:nvPr/>
        </p:nvPicPr>
        <p:blipFill rotWithShape="1">
          <a:blip r:embed="rId4"/>
          <a:srcRect r="74480" b="220"/>
          <a:stretch/>
        </p:blipFill>
        <p:spPr>
          <a:xfrm>
            <a:off x="5956805" y="2865453"/>
            <a:ext cx="283692" cy="710756"/>
          </a:xfrm>
          <a:prstGeom prst="rect">
            <a:avLst/>
          </a:prstGeom>
        </p:spPr>
      </p:pic>
      <p:pic>
        <p:nvPicPr>
          <p:cNvPr id="56" name="Picture 27">
            <a:extLst>
              <a:ext uri="{FF2B5EF4-FFF2-40B4-BE49-F238E27FC236}">
                <a16:creationId xmlns:a16="http://schemas.microsoft.com/office/drawing/2014/main" id="{FBDD702D-D87E-4FE6-A43F-EB43E7ACF536}"/>
              </a:ext>
            </a:extLst>
          </p:cNvPr>
          <p:cNvPicPr>
            <a:picLocks noChangeAspect="1"/>
          </p:cNvPicPr>
          <p:nvPr/>
        </p:nvPicPr>
        <p:blipFill rotWithShape="1">
          <a:blip r:embed="rId4"/>
          <a:srcRect r="74480" b="220"/>
          <a:stretch/>
        </p:blipFill>
        <p:spPr>
          <a:xfrm>
            <a:off x="6498847" y="2873309"/>
            <a:ext cx="283692" cy="710756"/>
          </a:xfrm>
          <a:prstGeom prst="rect">
            <a:avLst/>
          </a:prstGeom>
        </p:spPr>
      </p:pic>
      <p:pic>
        <p:nvPicPr>
          <p:cNvPr id="57" name="Picture 27">
            <a:extLst>
              <a:ext uri="{FF2B5EF4-FFF2-40B4-BE49-F238E27FC236}">
                <a16:creationId xmlns:a16="http://schemas.microsoft.com/office/drawing/2014/main" id="{0FAF19D7-6581-4809-AA97-A419B630A170}"/>
              </a:ext>
            </a:extLst>
          </p:cNvPr>
          <p:cNvPicPr>
            <a:picLocks noChangeAspect="1"/>
          </p:cNvPicPr>
          <p:nvPr/>
        </p:nvPicPr>
        <p:blipFill rotWithShape="1">
          <a:blip r:embed="rId4"/>
          <a:srcRect r="74480" b="220"/>
          <a:stretch/>
        </p:blipFill>
        <p:spPr>
          <a:xfrm>
            <a:off x="7111589" y="2865453"/>
            <a:ext cx="283692" cy="710756"/>
          </a:xfrm>
          <a:prstGeom prst="rect">
            <a:avLst/>
          </a:prstGeom>
        </p:spPr>
      </p:pic>
      <p:pic>
        <p:nvPicPr>
          <p:cNvPr id="58" name="Picture 27">
            <a:extLst>
              <a:ext uri="{FF2B5EF4-FFF2-40B4-BE49-F238E27FC236}">
                <a16:creationId xmlns:a16="http://schemas.microsoft.com/office/drawing/2014/main" id="{2C5C8650-9D80-4365-9B12-23CCCA9E5253}"/>
              </a:ext>
            </a:extLst>
          </p:cNvPr>
          <p:cNvPicPr>
            <a:picLocks noChangeAspect="1"/>
          </p:cNvPicPr>
          <p:nvPr/>
        </p:nvPicPr>
        <p:blipFill rotWithShape="1">
          <a:blip r:embed="rId4"/>
          <a:srcRect r="74480" b="220"/>
          <a:stretch/>
        </p:blipFill>
        <p:spPr>
          <a:xfrm rot="10680000">
            <a:off x="5658291" y="3108979"/>
            <a:ext cx="283692" cy="710756"/>
          </a:xfrm>
          <a:prstGeom prst="rect">
            <a:avLst/>
          </a:prstGeom>
        </p:spPr>
      </p:pic>
      <p:pic>
        <p:nvPicPr>
          <p:cNvPr id="59" name="Picture 27">
            <a:extLst>
              <a:ext uri="{FF2B5EF4-FFF2-40B4-BE49-F238E27FC236}">
                <a16:creationId xmlns:a16="http://schemas.microsoft.com/office/drawing/2014/main" id="{C3163A08-E89E-4123-9EDF-B33F9FA38693}"/>
              </a:ext>
            </a:extLst>
          </p:cNvPr>
          <p:cNvPicPr>
            <a:picLocks noChangeAspect="1"/>
          </p:cNvPicPr>
          <p:nvPr/>
        </p:nvPicPr>
        <p:blipFill rotWithShape="1">
          <a:blip r:embed="rId4"/>
          <a:srcRect r="74480" b="220"/>
          <a:stretch/>
        </p:blipFill>
        <p:spPr>
          <a:xfrm rot="10680000">
            <a:off x="6200332" y="3108979"/>
            <a:ext cx="283692" cy="710756"/>
          </a:xfrm>
          <a:prstGeom prst="rect">
            <a:avLst/>
          </a:prstGeom>
        </p:spPr>
      </p:pic>
      <p:pic>
        <p:nvPicPr>
          <p:cNvPr id="60" name="Picture 27">
            <a:extLst>
              <a:ext uri="{FF2B5EF4-FFF2-40B4-BE49-F238E27FC236}">
                <a16:creationId xmlns:a16="http://schemas.microsoft.com/office/drawing/2014/main" id="{23D60140-09D1-4AE8-B671-4D925F364909}"/>
              </a:ext>
            </a:extLst>
          </p:cNvPr>
          <p:cNvPicPr>
            <a:picLocks noChangeAspect="1"/>
          </p:cNvPicPr>
          <p:nvPr/>
        </p:nvPicPr>
        <p:blipFill rotWithShape="1">
          <a:blip r:embed="rId4"/>
          <a:srcRect r="74480" b="220"/>
          <a:stretch/>
        </p:blipFill>
        <p:spPr>
          <a:xfrm rot="10680000">
            <a:off x="6813074" y="3108979"/>
            <a:ext cx="283692" cy="710756"/>
          </a:xfrm>
          <a:prstGeom prst="rect">
            <a:avLst/>
          </a:prstGeom>
        </p:spPr>
      </p:pic>
      <p:pic>
        <p:nvPicPr>
          <p:cNvPr id="61" name="Picture 27">
            <a:extLst>
              <a:ext uri="{FF2B5EF4-FFF2-40B4-BE49-F238E27FC236}">
                <a16:creationId xmlns:a16="http://schemas.microsoft.com/office/drawing/2014/main" id="{1A6C4619-D99B-41DE-B6FA-54277EF98A10}"/>
              </a:ext>
            </a:extLst>
          </p:cNvPr>
          <p:cNvPicPr>
            <a:picLocks noChangeAspect="1"/>
          </p:cNvPicPr>
          <p:nvPr/>
        </p:nvPicPr>
        <p:blipFill rotWithShape="1">
          <a:blip r:embed="rId4"/>
          <a:srcRect r="74480" b="220"/>
          <a:stretch/>
        </p:blipFill>
        <p:spPr>
          <a:xfrm rot="10680000">
            <a:off x="7362971" y="3108979"/>
            <a:ext cx="283692" cy="710756"/>
          </a:xfrm>
          <a:prstGeom prst="rect">
            <a:avLst/>
          </a:prstGeom>
        </p:spPr>
      </p:pic>
      <p:pic>
        <p:nvPicPr>
          <p:cNvPr id="62" name="Picture 27">
            <a:extLst>
              <a:ext uri="{FF2B5EF4-FFF2-40B4-BE49-F238E27FC236}">
                <a16:creationId xmlns:a16="http://schemas.microsoft.com/office/drawing/2014/main" id="{F0B50D4B-A497-4057-939D-7D60F7C8B9B2}"/>
              </a:ext>
            </a:extLst>
          </p:cNvPr>
          <p:cNvPicPr>
            <a:picLocks noChangeAspect="1"/>
          </p:cNvPicPr>
          <p:nvPr/>
        </p:nvPicPr>
        <p:blipFill rotWithShape="1">
          <a:blip r:embed="rId4"/>
          <a:srcRect r="74480" b="220"/>
          <a:stretch/>
        </p:blipFill>
        <p:spPr>
          <a:xfrm rot="10680000">
            <a:off x="7865734" y="3108979"/>
            <a:ext cx="283692" cy="710756"/>
          </a:xfrm>
          <a:prstGeom prst="rect">
            <a:avLst/>
          </a:prstGeom>
        </p:spPr>
      </p:pic>
      <p:pic>
        <p:nvPicPr>
          <p:cNvPr id="63" name="Picture 27">
            <a:extLst>
              <a:ext uri="{FF2B5EF4-FFF2-40B4-BE49-F238E27FC236}">
                <a16:creationId xmlns:a16="http://schemas.microsoft.com/office/drawing/2014/main" id="{29F60F18-BE18-4EA6-891D-C28605EA0413}"/>
              </a:ext>
            </a:extLst>
          </p:cNvPr>
          <p:cNvPicPr>
            <a:picLocks noChangeAspect="1"/>
          </p:cNvPicPr>
          <p:nvPr/>
        </p:nvPicPr>
        <p:blipFill rotWithShape="1">
          <a:blip r:embed="rId4"/>
          <a:srcRect r="74480" b="220"/>
          <a:stretch/>
        </p:blipFill>
        <p:spPr>
          <a:xfrm rot="10680000">
            <a:off x="8368497" y="3093268"/>
            <a:ext cx="283692" cy="710756"/>
          </a:xfrm>
          <a:prstGeom prst="rect">
            <a:avLst/>
          </a:prstGeom>
        </p:spPr>
      </p:pic>
      <p:pic>
        <p:nvPicPr>
          <p:cNvPr id="64" name="Picture 27">
            <a:extLst>
              <a:ext uri="{FF2B5EF4-FFF2-40B4-BE49-F238E27FC236}">
                <a16:creationId xmlns:a16="http://schemas.microsoft.com/office/drawing/2014/main" id="{AA7856A1-BE0C-43BE-80D0-80E215FF3774}"/>
              </a:ext>
            </a:extLst>
          </p:cNvPr>
          <p:cNvPicPr>
            <a:picLocks noChangeAspect="1"/>
          </p:cNvPicPr>
          <p:nvPr/>
        </p:nvPicPr>
        <p:blipFill rotWithShape="1">
          <a:blip r:embed="rId4"/>
          <a:srcRect r="74480" b="220"/>
          <a:stretch/>
        </p:blipFill>
        <p:spPr>
          <a:xfrm rot="10680000">
            <a:off x="8902682" y="3108979"/>
            <a:ext cx="283692" cy="710756"/>
          </a:xfrm>
          <a:prstGeom prst="rect">
            <a:avLst/>
          </a:prstGeom>
        </p:spPr>
      </p:pic>
      <p:pic>
        <p:nvPicPr>
          <p:cNvPr id="65" name="Picture 27">
            <a:extLst>
              <a:ext uri="{FF2B5EF4-FFF2-40B4-BE49-F238E27FC236}">
                <a16:creationId xmlns:a16="http://schemas.microsoft.com/office/drawing/2014/main" id="{F441F3C3-AD45-4FE5-979A-E7DC9E07A91C}"/>
              </a:ext>
            </a:extLst>
          </p:cNvPr>
          <p:cNvPicPr>
            <a:picLocks noChangeAspect="1"/>
          </p:cNvPicPr>
          <p:nvPr/>
        </p:nvPicPr>
        <p:blipFill rotWithShape="1">
          <a:blip r:embed="rId4"/>
          <a:srcRect r="74480" b="220"/>
          <a:stretch/>
        </p:blipFill>
        <p:spPr>
          <a:xfrm rot="10680000">
            <a:off x="9499713" y="3108979"/>
            <a:ext cx="283692" cy="710756"/>
          </a:xfrm>
          <a:prstGeom prst="rect">
            <a:avLst/>
          </a:prstGeom>
        </p:spPr>
      </p:pic>
      <p:pic>
        <p:nvPicPr>
          <p:cNvPr id="66" name="Picture 27">
            <a:extLst>
              <a:ext uri="{FF2B5EF4-FFF2-40B4-BE49-F238E27FC236}">
                <a16:creationId xmlns:a16="http://schemas.microsoft.com/office/drawing/2014/main" id="{6530FB1A-B771-4C51-9BA2-17F8B2F60DE6}"/>
              </a:ext>
            </a:extLst>
          </p:cNvPr>
          <p:cNvPicPr>
            <a:picLocks noChangeAspect="1"/>
          </p:cNvPicPr>
          <p:nvPr/>
        </p:nvPicPr>
        <p:blipFill rotWithShape="1">
          <a:blip r:embed="rId4"/>
          <a:srcRect r="74480" b="220"/>
          <a:stretch/>
        </p:blipFill>
        <p:spPr>
          <a:xfrm>
            <a:off x="7661486" y="2865453"/>
            <a:ext cx="283692" cy="710756"/>
          </a:xfrm>
          <a:prstGeom prst="rect">
            <a:avLst/>
          </a:prstGeom>
        </p:spPr>
      </p:pic>
      <p:pic>
        <p:nvPicPr>
          <p:cNvPr id="67" name="Picture 27">
            <a:extLst>
              <a:ext uri="{FF2B5EF4-FFF2-40B4-BE49-F238E27FC236}">
                <a16:creationId xmlns:a16="http://schemas.microsoft.com/office/drawing/2014/main" id="{65228B24-2DAE-4353-A7E9-F6085D6544C6}"/>
              </a:ext>
            </a:extLst>
          </p:cNvPr>
          <p:cNvPicPr>
            <a:picLocks noChangeAspect="1"/>
          </p:cNvPicPr>
          <p:nvPr/>
        </p:nvPicPr>
        <p:blipFill rotWithShape="1">
          <a:blip r:embed="rId4"/>
          <a:srcRect r="74480" b="220"/>
          <a:stretch/>
        </p:blipFill>
        <p:spPr>
          <a:xfrm>
            <a:off x="8117115" y="2865453"/>
            <a:ext cx="283692" cy="710756"/>
          </a:xfrm>
          <a:prstGeom prst="rect">
            <a:avLst/>
          </a:prstGeom>
        </p:spPr>
      </p:pic>
      <p:pic>
        <p:nvPicPr>
          <p:cNvPr id="68" name="Picture 27">
            <a:extLst>
              <a:ext uri="{FF2B5EF4-FFF2-40B4-BE49-F238E27FC236}">
                <a16:creationId xmlns:a16="http://schemas.microsoft.com/office/drawing/2014/main" id="{BD741379-5739-479C-917C-13F52C37F21F}"/>
              </a:ext>
            </a:extLst>
          </p:cNvPr>
          <p:cNvPicPr>
            <a:picLocks noChangeAspect="1"/>
          </p:cNvPicPr>
          <p:nvPr/>
        </p:nvPicPr>
        <p:blipFill rotWithShape="1">
          <a:blip r:embed="rId4"/>
          <a:srcRect r="74480" b="220"/>
          <a:stretch/>
        </p:blipFill>
        <p:spPr>
          <a:xfrm>
            <a:off x="8667011" y="2873309"/>
            <a:ext cx="283692" cy="710756"/>
          </a:xfrm>
          <a:prstGeom prst="rect">
            <a:avLst/>
          </a:prstGeom>
        </p:spPr>
      </p:pic>
      <p:pic>
        <p:nvPicPr>
          <p:cNvPr id="69" name="Picture 27">
            <a:extLst>
              <a:ext uri="{FF2B5EF4-FFF2-40B4-BE49-F238E27FC236}">
                <a16:creationId xmlns:a16="http://schemas.microsoft.com/office/drawing/2014/main" id="{A17ECB8C-7281-4285-B222-FF903FE50177}"/>
              </a:ext>
            </a:extLst>
          </p:cNvPr>
          <p:cNvPicPr>
            <a:picLocks noChangeAspect="1"/>
          </p:cNvPicPr>
          <p:nvPr/>
        </p:nvPicPr>
        <p:blipFill rotWithShape="1">
          <a:blip r:embed="rId4"/>
          <a:srcRect r="74480" b="220"/>
          <a:stretch/>
        </p:blipFill>
        <p:spPr>
          <a:xfrm rot="10680000">
            <a:off x="10104600" y="3108979"/>
            <a:ext cx="283692" cy="710756"/>
          </a:xfrm>
          <a:prstGeom prst="rect">
            <a:avLst/>
          </a:prstGeom>
        </p:spPr>
      </p:pic>
      <p:pic>
        <p:nvPicPr>
          <p:cNvPr id="70" name="Picture 27">
            <a:extLst>
              <a:ext uri="{FF2B5EF4-FFF2-40B4-BE49-F238E27FC236}">
                <a16:creationId xmlns:a16="http://schemas.microsoft.com/office/drawing/2014/main" id="{82630D0E-D370-4284-93A1-DAAD3C37BB36}"/>
              </a:ext>
            </a:extLst>
          </p:cNvPr>
          <p:cNvPicPr>
            <a:picLocks noChangeAspect="1"/>
          </p:cNvPicPr>
          <p:nvPr/>
        </p:nvPicPr>
        <p:blipFill rotWithShape="1">
          <a:blip r:embed="rId4"/>
          <a:srcRect r="74480" b="220"/>
          <a:stretch/>
        </p:blipFill>
        <p:spPr>
          <a:xfrm rot="10680000">
            <a:off x="10607362" y="3108979"/>
            <a:ext cx="283692" cy="710756"/>
          </a:xfrm>
          <a:prstGeom prst="rect">
            <a:avLst/>
          </a:prstGeom>
        </p:spPr>
      </p:pic>
      <p:pic>
        <p:nvPicPr>
          <p:cNvPr id="71" name="Picture 27">
            <a:extLst>
              <a:ext uri="{FF2B5EF4-FFF2-40B4-BE49-F238E27FC236}">
                <a16:creationId xmlns:a16="http://schemas.microsoft.com/office/drawing/2014/main" id="{F190B840-2D74-487B-8D85-C293BCD37637}"/>
              </a:ext>
            </a:extLst>
          </p:cNvPr>
          <p:cNvPicPr>
            <a:picLocks noChangeAspect="1"/>
          </p:cNvPicPr>
          <p:nvPr/>
        </p:nvPicPr>
        <p:blipFill rotWithShape="1">
          <a:blip r:embed="rId4"/>
          <a:srcRect r="74480" b="220"/>
          <a:stretch/>
        </p:blipFill>
        <p:spPr>
          <a:xfrm rot="10680000">
            <a:off x="11125837" y="3108979"/>
            <a:ext cx="283692" cy="710756"/>
          </a:xfrm>
          <a:prstGeom prst="rect">
            <a:avLst/>
          </a:prstGeom>
        </p:spPr>
      </p:pic>
      <p:pic>
        <p:nvPicPr>
          <p:cNvPr id="72" name="Picture 27">
            <a:extLst>
              <a:ext uri="{FF2B5EF4-FFF2-40B4-BE49-F238E27FC236}">
                <a16:creationId xmlns:a16="http://schemas.microsoft.com/office/drawing/2014/main" id="{90133C71-54DA-44B5-BA5B-4EF02476A58A}"/>
              </a:ext>
            </a:extLst>
          </p:cNvPr>
          <p:cNvPicPr>
            <a:picLocks noChangeAspect="1"/>
          </p:cNvPicPr>
          <p:nvPr/>
        </p:nvPicPr>
        <p:blipFill rotWithShape="1">
          <a:blip r:embed="rId4"/>
          <a:srcRect r="74480" b="220"/>
          <a:stretch/>
        </p:blipFill>
        <p:spPr>
          <a:xfrm rot="10680000">
            <a:off x="11667878" y="3108979"/>
            <a:ext cx="283692" cy="710756"/>
          </a:xfrm>
          <a:prstGeom prst="rect">
            <a:avLst/>
          </a:prstGeom>
        </p:spPr>
      </p:pic>
      <p:sp>
        <p:nvSpPr>
          <p:cNvPr id="73" name="TextBox 72">
            <a:extLst>
              <a:ext uri="{FF2B5EF4-FFF2-40B4-BE49-F238E27FC236}">
                <a16:creationId xmlns:a16="http://schemas.microsoft.com/office/drawing/2014/main" id="{D83C2A4D-79F1-4E42-84E5-B11BCDD8000B}"/>
              </a:ext>
            </a:extLst>
          </p:cNvPr>
          <p:cNvSpPr txBox="1"/>
          <p:nvPr/>
        </p:nvSpPr>
        <p:spPr>
          <a:xfrm>
            <a:off x="-41147" y="577491"/>
            <a:ext cx="2910038" cy="4770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a:t>Presynaptic Terminal</a:t>
            </a:r>
          </a:p>
        </p:txBody>
      </p:sp>
      <p:sp>
        <p:nvSpPr>
          <p:cNvPr id="74" name="TextBox 73">
            <a:extLst>
              <a:ext uri="{FF2B5EF4-FFF2-40B4-BE49-F238E27FC236}">
                <a16:creationId xmlns:a16="http://schemas.microsoft.com/office/drawing/2014/main" id="{A90C8BD8-310D-4EDD-9A84-ABF8841AC076}"/>
              </a:ext>
            </a:extLst>
          </p:cNvPr>
          <p:cNvSpPr txBox="1"/>
          <p:nvPr/>
        </p:nvSpPr>
        <p:spPr>
          <a:xfrm>
            <a:off x="9888946" y="3916506"/>
            <a:ext cx="2295427"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t>Synaptic Cleft</a:t>
            </a:r>
            <a:endParaRPr lang="en-US"/>
          </a:p>
        </p:txBody>
      </p:sp>
      <p:pic>
        <p:nvPicPr>
          <p:cNvPr id="81" name="Picture 81" descr="A picture containing clipart&#10;&#10;Description generated with very high confidence">
            <a:extLst>
              <a:ext uri="{FF2B5EF4-FFF2-40B4-BE49-F238E27FC236}">
                <a16:creationId xmlns:a16="http://schemas.microsoft.com/office/drawing/2014/main" id="{7DE0A122-5044-4D80-B48D-B6DF647F1486}"/>
              </a:ext>
            </a:extLst>
          </p:cNvPr>
          <p:cNvPicPr>
            <a:picLocks noChangeAspect="1"/>
          </p:cNvPicPr>
          <p:nvPr/>
        </p:nvPicPr>
        <p:blipFill rotWithShape="1">
          <a:blip r:embed="rId5"/>
          <a:srcRect l="19" r="-130" b="53906"/>
          <a:stretch/>
        </p:blipFill>
        <p:spPr>
          <a:xfrm>
            <a:off x="-2357" y="6441258"/>
            <a:ext cx="12144107" cy="460227"/>
          </a:xfrm>
          <a:prstGeom prst="rect">
            <a:avLst/>
          </a:prstGeom>
        </p:spPr>
      </p:pic>
      <p:pic>
        <p:nvPicPr>
          <p:cNvPr id="91" name="Picture 87">
            <a:extLst>
              <a:ext uri="{FF2B5EF4-FFF2-40B4-BE49-F238E27FC236}">
                <a16:creationId xmlns:a16="http://schemas.microsoft.com/office/drawing/2014/main" id="{7215A49D-5FDB-4D05-8120-39AEBE2B67AD}"/>
              </a:ext>
            </a:extLst>
          </p:cNvPr>
          <p:cNvPicPr>
            <a:picLocks noChangeAspect="1"/>
          </p:cNvPicPr>
          <p:nvPr/>
        </p:nvPicPr>
        <p:blipFill>
          <a:blip r:embed="rId3"/>
          <a:stretch>
            <a:fillRect/>
          </a:stretch>
        </p:blipFill>
        <p:spPr>
          <a:xfrm>
            <a:off x="8105696" y="719323"/>
            <a:ext cx="1197203" cy="1189839"/>
          </a:xfrm>
          <a:prstGeom prst="rect">
            <a:avLst/>
          </a:prstGeom>
        </p:spPr>
      </p:pic>
      <p:sp>
        <p:nvSpPr>
          <p:cNvPr id="94" name="Isosceles Triangle 93">
            <a:extLst>
              <a:ext uri="{FF2B5EF4-FFF2-40B4-BE49-F238E27FC236}">
                <a16:creationId xmlns:a16="http://schemas.microsoft.com/office/drawing/2014/main" id="{52681041-7B09-4D08-B823-AAD5F8A6E66A}"/>
              </a:ext>
            </a:extLst>
          </p:cNvPr>
          <p:cNvSpPr/>
          <p:nvPr/>
        </p:nvSpPr>
        <p:spPr>
          <a:xfrm rot="5100000">
            <a:off x="10358615" y="1483211"/>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a:extLst>
              <a:ext uri="{FF2B5EF4-FFF2-40B4-BE49-F238E27FC236}">
                <a16:creationId xmlns:a16="http://schemas.microsoft.com/office/drawing/2014/main" id="{1709FE8A-6E45-484F-8112-BDF6C7896533}"/>
              </a:ext>
            </a:extLst>
          </p:cNvPr>
          <p:cNvSpPr/>
          <p:nvPr/>
        </p:nvSpPr>
        <p:spPr>
          <a:xfrm rot="7200000">
            <a:off x="9918698" y="1608901"/>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87">
            <a:extLst>
              <a:ext uri="{FF2B5EF4-FFF2-40B4-BE49-F238E27FC236}">
                <a16:creationId xmlns:a16="http://schemas.microsoft.com/office/drawing/2014/main" id="{65A5F462-4B69-4144-BB9A-F41201F6742C}"/>
              </a:ext>
            </a:extLst>
          </p:cNvPr>
          <p:cNvPicPr>
            <a:picLocks noChangeAspect="1"/>
          </p:cNvPicPr>
          <p:nvPr/>
        </p:nvPicPr>
        <p:blipFill>
          <a:blip r:embed="rId3"/>
          <a:stretch>
            <a:fillRect/>
          </a:stretch>
        </p:blipFill>
        <p:spPr>
          <a:xfrm>
            <a:off x="9583410" y="1223267"/>
            <a:ext cx="1197203" cy="1189839"/>
          </a:xfrm>
          <a:prstGeom prst="rect">
            <a:avLst/>
          </a:prstGeom>
        </p:spPr>
      </p:pic>
      <p:sp>
        <p:nvSpPr>
          <p:cNvPr id="114" name="Rectangle: Top Corners Snipped 113">
            <a:extLst>
              <a:ext uri="{FF2B5EF4-FFF2-40B4-BE49-F238E27FC236}">
                <a16:creationId xmlns:a16="http://schemas.microsoft.com/office/drawing/2014/main" id="{5032CEE7-C787-46DA-8F4E-9D474030FA05}"/>
              </a:ext>
            </a:extLst>
          </p:cNvPr>
          <p:cNvSpPr/>
          <p:nvPr/>
        </p:nvSpPr>
        <p:spPr>
          <a:xfrm>
            <a:off x="2064470" y="2335490"/>
            <a:ext cx="1307181" cy="1723535"/>
          </a:xfrm>
          <a:prstGeom prst="snip2Same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CBD9BA25-1B7F-4301-99F5-93E3C0941B36}"/>
              </a:ext>
            </a:extLst>
          </p:cNvPr>
          <p:cNvSpPr/>
          <p:nvPr/>
        </p:nvSpPr>
        <p:spPr>
          <a:xfrm>
            <a:off x="2575088" y="2178376"/>
            <a:ext cx="293803" cy="1967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a:extLst>
              <a:ext uri="{FF2B5EF4-FFF2-40B4-BE49-F238E27FC236}">
                <a16:creationId xmlns:a16="http://schemas.microsoft.com/office/drawing/2014/main" id="{1D0ED495-2984-468A-9FDC-442E2DAFFA0D}"/>
              </a:ext>
            </a:extLst>
          </p:cNvPr>
          <p:cNvSpPr/>
          <p:nvPr/>
        </p:nvSpPr>
        <p:spPr>
          <a:xfrm>
            <a:off x="71743" y="1022269"/>
            <a:ext cx="447963" cy="31737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ECE33295-A4C6-4BE9-BADA-CDF21FAD67E1}"/>
              </a:ext>
            </a:extLst>
          </p:cNvPr>
          <p:cNvSpPr txBox="1"/>
          <p:nvPr/>
        </p:nvSpPr>
        <p:spPr>
          <a:xfrm>
            <a:off x="557893" y="1054058"/>
            <a:ext cx="1313469" cy="3771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 serotonin</a:t>
            </a:r>
          </a:p>
        </p:txBody>
      </p:sp>
      <p:pic>
        <p:nvPicPr>
          <p:cNvPr id="127" name="Picture 127">
            <a:extLst>
              <a:ext uri="{FF2B5EF4-FFF2-40B4-BE49-F238E27FC236}">
                <a16:creationId xmlns:a16="http://schemas.microsoft.com/office/drawing/2014/main" id="{3A8592EA-59C2-4CED-A1AF-08560BFFD4EF}"/>
              </a:ext>
            </a:extLst>
          </p:cNvPr>
          <p:cNvPicPr>
            <a:picLocks noChangeAspect="1"/>
          </p:cNvPicPr>
          <p:nvPr/>
        </p:nvPicPr>
        <p:blipFill>
          <a:blip r:embed="rId6"/>
          <a:stretch>
            <a:fillRect/>
          </a:stretch>
        </p:blipFill>
        <p:spPr>
          <a:xfrm>
            <a:off x="3734930" y="6165326"/>
            <a:ext cx="731460" cy="576213"/>
          </a:xfrm>
          <a:prstGeom prst="rect">
            <a:avLst/>
          </a:prstGeom>
        </p:spPr>
      </p:pic>
      <p:pic>
        <p:nvPicPr>
          <p:cNvPr id="129" name="Picture 127">
            <a:extLst>
              <a:ext uri="{FF2B5EF4-FFF2-40B4-BE49-F238E27FC236}">
                <a16:creationId xmlns:a16="http://schemas.microsoft.com/office/drawing/2014/main" id="{AE963849-D8B8-4BA3-9821-736248ABAC2E}"/>
              </a:ext>
            </a:extLst>
          </p:cNvPr>
          <p:cNvPicPr>
            <a:picLocks noChangeAspect="1"/>
          </p:cNvPicPr>
          <p:nvPr/>
        </p:nvPicPr>
        <p:blipFill>
          <a:blip r:embed="rId6"/>
          <a:stretch>
            <a:fillRect/>
          </a:stretch>
        </p:blipFill>
        <p:spPr>
          <a:xfrm>
            <a:off x="6555116" y="6157470"/>
            <a:ext cx="731460" cy="576213"/>
          </a:xfrm>
          <a:prstGeom prst="rect">
            <a:avLst/>
          </a:prstGeom>
        </p:spPr>
      </p:pic>
      <p:pic>
        <p:nvPicPr>
          <p:cNvPr id="130" name="Picture 127">
            <a:extLst>
              <a:ext uri="{FF2B5EF4-FFF2-40B4-BE49-F238E27FC236}">
                <a16:creationId xmlns:a16="http://schemas.microsoft.com/office/drawing/2014/main" id="{9DA2CB44-F428-4B57-B039-A6B0CDEBB365}"/>
              </a:ext>
            </a:extLst>
          </p:cNvPr>
          <p:cNvPicPr>
            <a:picLocks noChangeAspect="1"/>
          </p:cNvPicPr>
          <p:nvPr/>
        </p:nvPicPr>
        <p:blipFill>
          <a:blip r:embed="rId6"/>
          <a:stretch>
            <a:fillRect/>
          </a:stretch>
        </p:blipFill>
        <p:spPr>
          <a:xfrm>
            <a:off x="1126847" y="6165326"/>
            <a:ext cx="731460" cy="576213"/>
          </a:xfrm>
          <a:prstGeom prst="rect">
            <a:avLst/>
          </a:prstGeom>
        </p:spPr>
      </p:pic>
      <p:pic>
        <p:nvPicPr>
          <p:cNvPr id="131" name="Picture 127">
            <a:extLst>
              <a:ext uri="{FF2B5EF4-FFF2-40B4-BE49-F238E27FC236}">
                <a16:creationId xmlns:a16="http://schemas.microsoft.com/office/drawing/2014/main" id="{1C0E6048-F1C3-4460-9771-6C21BE39EA0C}"/>
              </a:ext>
            </a:extLst>
          </p:cNvPr>
          <p:cNvPicPr>
            <a:picLocks noChangeAspect="1"/>
          </p:cNvPicPr>
          <p:nvPr/>
        </p:nvPicPr>
        <p:blipFill>
          <a:blip r:embed="rId6"/>
          <a:stretch>
            <a:fillRect/>
          </a:stretch>
        </p:blipFill>
        <p:spPr>
          <a:xfrm>
            <a:off x="7639198" y="6157470"/>
            <a:ext cx="731460" cy="576213"/>
          </a:xfrm>
          <a:prstGeom prst="rect">
            <a:avLst/>
          </a:prstGeom>
        </p:spPr>
      </p:pic>
      <p:sp>
        <p:nvSpPr>
          <p:cNvPr id="132" name="TextBox 131">
            <a:extLst>
              <a:ext uri="{FF2B5EF4-FFF2-40B4-BE49-F238E27FC236}">
                <a16:creationId xmlns:a16="http://schemas.microsoft.com/office/drawing/2014/main" id="{D53A6A43-697D-4967-9E73-B86C0C91E114}"/>
              </a:ext>
            </a:extLst>
          </p:cNvPr>
          <p:cNvSpPr txBox="1"/>
          <p:nvPr/>
        </p:nvSpPr>
        <p:spPr>
          <a:xfrm>
            <a:off x="3302523" y="2179163"/>
            <a:ext cx="865695" cy="4770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500" b="1"/>
              <a:t>SERT</a:t>
            </a:r>
          </a:p>
        </p:txBody>
      </p:sp>
      <p:sp>
        <p:nvSpPr>
          <p:cNvPr id="92" name="Hexagon 91">
            <a:extLst>
              <a:ext uri="{FF2B5EF4-FFF2-40B4-BE49-F238E27FC236}">
                <a16:creationId xmlns:a16="http://schemas.microsoft.com/office/drawing/2014/main" id="{E6EEB0A0-A4C4-494C-89AA-53C2D8DC35FC}"/>
              </a:ext>
            </a:extLst>
          </p:cNvPr>
          <p:cNvSpPr/>
          <p:nvPr/>
        </p:nvSpPr>
        <p:spPr>
          <a:xfrm>
            <a:off x="64865" y="1494984"/>
            <a:ext cx="440107" cy="395926"/>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7C67CC0C-3C7F-438B-82BF-69CD95CC973D}"/>
              </a:ext>
            </a:extLst>
          </p:cNvPr>
          <p:cNvSpPr txBox="1"/>
          <p:nvPr/>
        </p:nvSpPr>
        <p:spPr>
          <a:xfrm>
            <a:off x="626966" y="1558331"/>
            <a:ext cx="1313469" cy="3771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 MDMA</a:t>
            </a:r>
          </a:p>
        </p:txBody>
      </p:sp>
      <p:sp>
        <p:nvSpPr>
          <p:cNvPr id="128" name="Hexagon 127">
            <a:extLst>
              <a:ext uri="{FF2B5EF4-FFF2-40B4-BE49-F238E27FC236}">
                <a16:creationId xmlns:a16="http://schemas.microsoft.com/office/drawing/2014/main" id="{0DEA504D-4677-4AE2-95DC-67A08DCABE69}"/>
              </a:ext>
            </a:extLst>
          </p:cNvPr>
          <p:cNvSpPr/>
          <p:nvPr/>
        </p:nvSpPr>
        <p:spPr>
          <a:xfrm>
            <a:off x="2784741" y="1290686"/>
            <a:ext cx="440107" cy="395926"/>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Hexagon 132">
            <a:extLst>
              <a:ext uri="{FF2B5EF4-FFF2-40B4-BE49-F238E27FC236}">
                <a16:creationId xmlns:a16="http://schemas.microsoft.com/office/drawing/2014/main" id="{46DFAF75-5B82-40AF-A403-6D0FF207374A}"/>
              </a:ext>
            </a:extLst>
          </p:cNvPr>
          <p:cNvSpPr/>
          <p:nvPr/>
        </p:nvSpPr>
        <p:spPr>
          <a:xfrm>
            <a:off x="2501937" y="3160336"/>
            <a:ext cx="440107" cy="395926"/>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Hexagon 134">
            <a:extLst>
              <a:ext uri="{FF2B5EF4-FFF2-40B4-BE49-F238E27FC236}">
                <a16:creationId xmlns:a16="http://schemas.microsoft.com/office/drawing/2014/main" id="{AEBB9837-65D8-466A-91E0-42C2918347C3}"/>
              </a:ext>
            </a:extLst>
          </p:cNvPr>
          <p:cNvSpPr/>
          <p:nvPr/>
        </p:nvSpPr>
        <p:spPr>
          <a:xfrm>
            <a:off x="3743133" y="4668624"/>
            <a:ext cx="440107" cy="395926"/>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Top Corners Snipped 113">
            <a:extLst>
              <a:ext uri="{FF2B5EF4-FFF2-40B4-BE49-F238E27FC236}">
                <a16:creationId xmlns:a16="http://schemas.microsoft.com/office/drawing/2014/main" id="{03686546-965C-A146-9DA4-14906A4AE6E8}"/>
              </a:ext>
            </a:extLst>
          </p:cNvPr>
          <p:cNvSpPr/>
          <p:nvPr/>
        </p:nvSpPr>
        <p:spPr>
          <a:xfrm>
            <a:off x="5555092" y="2359063"/>
            <a:ext cx="1307181" cy="1723535"/>
          </a:xfrm>
          <a:prstGeom prst="snip2Same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B5CD49A6-3DD1-B643-A758-6E60D55DDF27}"/>
              </a:ext>
            </a:extLst>
          </p:cNvPr>
          <p:cNvSpPr/>
          <p:nvPr/>
        </p:nvSpPr>
        <p:spPr>
          <a:xfrm>
            <a:off x="6066323" y="2225386"/>
            <a:ext cx="293803" cy="1967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9FCB0B4-3467-274D-A995-8F6EF550BE05}"/>
              </a:ext>
            </a:extLst>
          </p:cNvPr>
          <p:cNvSpPr/>
          <p:nvPr/>
        </p:nvSpPr>
        <p:spPr>
          <a:xfrm>
            <a:off x="9484891" y="1745053"/>
            <a:ext cx="220864" cy="279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Hexagon 133">
            <a:extLst>
              <a:ext uri="{FF2B5EF4-FFF2-40B4-BE49-F238E27FC236}">
                <a16:creationId xmlns:a16="http://schemas.microsoft.com/office/drawing/2014/main" id="{72FEBE19-C9BB-4F67-9587-7074FD3D1E0A}"/>
              </a:ext>
            </a:extLst>
          </p:cNvPr>
          <p:cNvSpPr/>
          <p:nvPr/>
        </p:nvSpPr>
        <p:spPr>
          <a:xfrm>
            <a:off x="2926143" y="4935717"/>
            <a:ext cx="440107" cy="395926"/>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a:extLst>
              <a:ext uri="{FF2B5EF4-FFF2-40B4-BE49-F238E27FC236}">
                <a16:creationId xmlns:a16="http://schemas.microsoft.com/office/drawing/2014/main" id="{8242CAB2-369D-403B-94F3-85DDB4FE309C}"/>
              </a:ext>
            </a:extLst>
          </p:cNvPr>
          <p:cNvSpPr/>
          <p:nvPr/>
        </p:nvSpPr>
        <p:spPr>
          <a:xfrm rot="5100000">
            <a:off x="6558102" y="1254953"/>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98">
            <a:extLst>
              <a:ext uri="{FF2B5EF4-FFF2-40B4-BE49-F238E27FC236}">
                <a16:creationId xmlns:a16="http://schemas.microsoft.com/office/drawing/2014/main" id="{8423A5FA-69D0-4D78-9DEC-D89D076DAD14}"/>
              </a:ext>
            </a:extLst>
          </p:cNvPr>
          <p:cNvSpPr/>
          <p:nvPr/>
        </p:nvSpPr>
        <p:spPr>
          <a:xfrm rot="5100000">
            <a:off x="7076888" y="1030420"/>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Isosceles Triangle 110">
            <a:extLst>
              <a:ext uri="{FF2B5EF4-FFF2-40B4-BE49-F238E27FC236}">
                <a16:creationId xmlns:a16="http://schemas.microsoft.com/office/drawing/2014/main" id="{6A64F139-3F0D-43F5-B45B-59B307DE2928}"/>
              </a:ext>
            </a:extLst>
          </p:cNvPr>
          <p:cNvSpPr/>
          <p:nvPr/>
        </p:nvSpPr>
        <p:spPr>
          <a:xfrm rot="7680000">
            <a:off x="6108697" y="901891"/>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110">
            <a:extLst>
              <a:ext uri="{FF2B5EF4-FFF2-40B4-BE49-F238E27FC236}">
                <a16:creationId xmlns:a16="http://schemas.microsoft.com/office/drawing/2014/main" id="{ACB069D4-07F0-854D-8224-F71A8BBEE5EA}"/>
              </a:ext>
            </a:extLst>
          </p:cNvPr>
          <p:cNvSpPr/>
          <p:nvPr/>
        </p:nvSpPr>
        <p:spPr>
          <a:xfrm rot="11476114">
            <a:off x="5662947" y="1359064"/>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0">
            <a:extLst>
              <a:ext uri="{FF2B5EF4-FFF2-40B4-BE49-F238E27FC236}">
                <a16:creationId xmlns:a16="http://schemas.microsoft.com/office/drawing/2014/main" id="{302B3B3D-0B17-E14E-9DDD-2260FAA8C699}"/>
              </a:ext>
            </a:extLst>
          </p:cNvPr>
          <p:cNvSpPr/>
          <p:nvPr/>
        </p:nvSpPr>
        <p:spPr>
          <a:xfrm rot="7680000">
            <a:off x="5345212" y="950778"/>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E75FAEB4-08EC-4238-BC68-AF04A976C387}"/>
              </a:ext>
            </a:extLst>
          </p:cNvPr>
          <p:cNvSpPr/>
          <p:nvPr/>
        </p:nvSpPr>
        <p:spPr>
          <a:xfrm rot="-3540000">
            <a:off x="9669370" y="1771119"/>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a:extLst>
              <a:ext uri="{FF2B5EF4-FFF2-40B4-BE49-F238E27FC236}">
                <a16:creationId xmlns:a16="http://schemas.microsoft.com/office/drawing/2014/main" id="{9B85E6BE-DE63-4CA9-89CA-02421A1053D1}"/>
              </a:ext>
            </a:extLst>
          </p:cNvPr>
          <p:cNvSpPr/>
          <p:nvPr/>
        </p:nvSpPr>
        <p:spPr>
          <a:xfrm rot="7200000">
            <a:off x="10296969" y="1843322"/>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a:extLst>
              <a:ext uri="{FF2B5EF4-FFF2-40B4-BE49-F238E27FC236}">
                <a16:creationId xmlns:a16="http://schemas.microsoft.com/office/drawing/2014/main" id="{6FB9B177-114B-4F93-9C25-3C46BAB72687}"/>
              </a:ext>
            </a:extLst>
          </p:cNvPr>
          <p:cNvSpPr/>
          <p:nvPr/>
        </p:nvSpPr>
        <p:spPr>
          <a:xfrm rot="10680000">
            <a:off x="8324349" y="2098285"/>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0">
            <a:extLst>
              <a:ext uri="{FF2B5EF4-FFF2-40B4-BE49-F238E27FC236}">
                <a16:creationId xmlns:a16="http://schemas.microsoft.com/office/drawing/2014/main" id="{FF610831-2129-9940-A6B1-A889BD73AED0}"/>
              </a:ext>
            </a:extLst>
          </p:cNvPr>
          <p:cNvSpPr/>
          <p:nvPr/>
        </p:nvSpPr>
        <p:spPr>
          <a:xfrm rot="12725543">
            <a:off x="6329761" y="1736231"/>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D0CE8679-9EB2-A545-8AFD-AD1F2A710E28}"/>
              </a:ext>
            </a:extLst>
          </p:cNvPr>
          <p:cNvSpPr/>
          <p:nvPr/>
        </p:nvSpPr>
        <p:spPr>
          <a:xfrm rot="16200000">
            <a:off x="2714371" y="3068479"/>
            <a:ext cx="830786" cy="3529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7" name="Right Arrow 136">
            <a:extLst>
              <a:ext uri="{FF2B5EF4-FFF2-40B4-BE49-F238E27FC236}">
                <a16:creationId xmlns:a16="http://schemas.microsoft.com/office/drawing/2014/main" id="{9AE67D0D-8E85-A74C-B304-F3076408DCCA}"/>
              </a:ext>
            </a:extLst>
          </p:cNvPr>
          <p:cNvSpPr/>
          <p:nvPr/>
        </p:nvSpPr>
        <p:spPr>
          <a:xfrm rot="16200000">
            <a:off x="6189323" y="3048426"/>
            <a:ext cx="830786" cy="3529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Left Arrow 5">
            <a:extLst>
              <a:ext uri="{FF2B5EF4-FFF2-40B4-BE49-F238E27FC236}">
                <a16:creationId xmlns:a16="http://schemas.microsoft.com/office/drawing/2014/main" id="{6CC6BED5-9DE1-624E-8822-A83FB5EC7FAB}"/>
              </a:ext>
            </a:extLst>
          </p:cNvPr>
          <p:cNvSpPr/>
          <p:nvPr/>
        </p:nvSpPr>
        <p:spPr>
          <a:xfrm rot="16200000">
            <a:off x="2706485" y="3117534"/>
            <a:ext cx="846352" cy="40116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8" name="Left Arrow 137">
            <a:extLst>
              <a:ext uri="{FF2B5EF4-FFF2-40B4-BE49-F238E27FC236}">
                <a16:creationId xmlns:a16="http://schemas.microsoft.com/office/drawing/2014/main" id="{3D35A328-8171-694A-95A5-9889DD66C871}"/>
              </a:ext>
            </a:extLst>
          </p:cNvPr>
          <p:cNvSpPr/>
          <p:nvPr/>
        </p:nvSpPr>
        <p:spPr>
          <a:xfrm rot="16200000">
            <a:off x="6181306" y="3095761"/>
            <a:ext cx="846352" cy="40116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854D11E-BCCF-FD42-BE2D-29A4258F7179}"/>
              </a:ext>
            </a:extLst>
          </p:cNvPr>
          <p:cNvGrpSpPr/>
          <p:nvPr/>
        </p:nvGrpSpPr>
        <p:grpSpPr>
          <a:xfrm>
            <a:off x="1126847" y="4296229"/>
            <a:ext cx="574001" cy="553998"/>
            <a:chOff x="1126847" y="4296229"/>
            <a:chExt cx="574001" cy="553998"/>
          </a:xfrm>
        </p:grpSpPr>
        <p:sp>
          <p:nvSpPr>
            <p:cNvPr id="7" name="TextBox 6">
              <a:extLst>
                <a:ext uri="{FF2B5EF4-FFF2-40B4-BE49-F238E27FC236}">
                  <a16:creationId xmlns:a16="http://schemas.microsoft.com/office/drawing/2014/main" id="{0C91696F-D3DA-5440-84B6-AFCF340C4D93}"/>
                </a:ext>
              </a:extLst>
            </p:cNvPr>
            <p:cNvSpPr txBox="1"/>
            <p:nvPr/>
          </p:nvSpPr>
          <p:spPr>
            <a:xfrm>
              <a:off x="1231089" y="4296229"/>
              <a:ext cx="308326" cy="553998"/>
            </a:xfrm>
            <a:prstGeom prst="rect">
              <a:avLst/>
            </a:prstGeom>
            <a:noFill/>
          </p:spPr>
          <p:txBody>
            <a:bodyPr wrap="square" rtlCol="0">
              <a:spAutoFit/>
            </a:bodyPr>
            <a:lstStyle/>
            <a:p>
              <a:r>
                <a:rPr lang="en-US" sz="3000" b="1"/>
                <a:t>1</a:t>
              </a:r>
            </a:p>
          </p:txBody>
        </p:sp>
        <p:sp>
          <p:nvSpPr>
            <p:cNvPr id="139" name="Donut 138">
              <a:extLst>
                <a:ext uri="{FF2B5EF4-FFF2-40B4-BE49-F238E27FC236}">
                  <a16:creationId xmlns:a16="http://schemas.microsoft.com/office/drawing/2014/main" id="{617B471B-18D3-D446-A999-35C707C44D4F}"/>
                </a:ext>
              </a:extLst>
            </p:cNvPr>
            <p:cNvSpPr/>
            <p:nvPr/>
          </p:nvSpPr>
          <p:spPr>
            <a:xfrm>
              <a:off x="1126847" y="4314117"/>
              <a:ext cx="574001" cy="536110"/>
            </a:xfrm>
            <a:prstGeom prst="donut">
              <a:avLst>
                <a:gd name="adj" fmla="val 6055"/>
              </a:avLst>
            </a:prstGeom>
            <a:solidFill>
              <a:srgbClr val="E30008"/>
            </a:solidFill>
            <a:ln>
              <a:solidFill>
                <a:srgbClr val="E3000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0" name="Group 139">
            <a:extLst>
              <a:ext uri="{FF2B5EF4-FFF2-40B4-BE49-F238E27FC236}">
                <a16:creationId xmlns:a16="http://schemas.microsoft.com/office/drawing/2014/main" id="{67902E77-0543-2540-83ED-B3CD9F5127A2}"/>
              </a:ext>
            </a:extLst>
          </p:cNvPr>
          <p:cNvGrpSpPr/>
          <p:nvPr/>
        </p:nvGrpSpPr>
        <p:grpSpPr>
          <a:xfrm>
            <a:off x="9330548" y="665677"/>
            <a:ext cx="574001" cy="553998"/>
            <a:chOff x="1126847" y="4296229"/>
            <a:chExt cx="574001" cy="553998"/>
          </a:xfrm>
        </p:grpSpPr>
        <p:sp>
          <p:nvSpPr>
            <p:cNvPr id="141" name="TextBox 140">
              <a:extLst>
                <a:ext uri="{FF2B5EF4-FFF2-40B4-BE49-F238E27FC236}">
                  <a16:creationId xmlns:a16="http://schemas.microsoft.com/office/drawing/2014/main" id="{D5FE7FF9-BC0A-7C4A-A854-846935CBAB85}"/>
                </a:ext>
              </a:extLst>
            </p:cNvPr>
            <p:cNvSpPr txBox="1"/>
            <p:nvPr/>
          </p:nvSpPr>
          <p:spPr>
            <a:xfrm>
              <a:off x="1231089" y="4296229"/>
              <a:ext cx="308326" cy="553998"/>
            </a:xfrm>
            <a:prstGeom prst="rect">
              <a:avLst/>
            </a:prstGeom>
            <a:noFill/>
          </p:spPr>
          <p:txBody>
            <a:bodyPr wrap="square" rtlCol="0">
              <a:spAutoFit/>
            </a:bodyPr>
            <a:lstStyle/>
            <a:p>
              <a:r>
                <a:rPr lang="en-US" sz="3000" b="1"/>
                <a:t>2</a:t>
              </a:r>
            </a:p>
          </p:txBody>
        </p:sp>
        <p:sp>
          <p:nvSpPr>
            <p:cNvPr id="142" name="Donut 141">
              <a:extLst>
                <a:ext uri="{FF2B5EF4-FFF2-40B4-BE49-F238E27FC236}">
                  <a16:creationId xmlns:a16="http://schemas.microsoft.com/office/drawing/2014/main" id="{816A0861-6466-6544-B424-8B2D974103BE}"/>
                </a:ext>
              </a:extLst>
            </p:cNvPr>
            <p:cNvSpPr/>
            <p:nvPr/>
          </p:nvSpPr>
          <p:spPr>
            <a:xfrm>
              <a:off x="1126847" y="4314117"/>
              <a:ext cx="574001" cy="536110"/>
            </a:xfrm>
            <a:prstGeom prst="donut">
              <a:avLst>
                <a:gd name="adj" fmla="val 6055"/>
              </a:avLst>
            </a:prstGeom>
            <a:solidFill>
              <a:srgbClr val="E30008"/>
            </a:solidFill>
            <a:ln>
              <a:solidFill>
                <a:srgbClr val="E3000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3" name="Group 142">
            <a:extLst>
              <a:ext uri="{FF2B5EF4-FFF2-40B4-BE49-F238E27FC236}">
                <a16:creationId xmlns:a16="http://schemas.microsoft.com/office/drawing/2014/main" id="{5698BD09-BE82-5447-8358-2A1ED5F7C24A}"/>
              </a:ext>
            </a:extLst>
          </p:cNvPr>
          <p:cNvGrpSpPr/>
          <p:nvPr/>
        </p:nvGrpSpPr>
        <p:grpSpPr>
          <a:xfrm>
            <a:off x="6893294" y="3897877"/>
            <a:ext cx="574001" cy="553998"/>
            <a:chOff x="1126847" y="4296229"/>
            <a:chExt cx="574001" cy="553998"/>
          </a:xfrm>
        </p:grpSpPr>
        <p:sp>
          <p:nvSpPr>
            <p:cNvPr id="144" name="TextBox 143">
              <a:extLst>
                <a:ext uri="{FF2B5EF4-FFF2-40B4-BE49-F238E27FC236}">
                  <a16:creationId xmlns:a16="http://schemas.microsoft.com/office/drawing/2014/main" id="{7436BD73-2E03-3E4F-B8CF-F39E0555F165}"/>
                </a:ext>
              </a:extLst>
            </p:cNvPr>
            <p:cNvSpPr txBox="1"/>
            <p:nvPr/>
          </p:nvSpPr>
          <p:spPr>
            <a:xfrm>
              <a:off x="1231089" y="4296229"/>
              <a:ext cx="308326" cy="553998"/>
            </a:xfrm>
            <a:prstGeom prst="rect">
              <a:avLst/>
            </a:prstGeom>
            <a:noFill/>
          </p:spPr>
          <p:txBody>
            <a:bodyPr wrap="square" rtlCol="0">
              <a:spAutoFit/>
            </a:bodyPr>
            <a:lstStyle/>
            <a:p>
              <a:r>
                <a:rPr lang="en-US" sz="3000" b="1"/>
                <a:t>3</a:t>
              </a:r>
            </a:p>
          </p:txBody>
        </p:sp>
        <p:sp>
          <p:nvSpPr>
            <p:cNvPr id="145" name="Donut 144">
              <a:extLst>
                <a:ext uri="{FF2B5EF4-FFF2-40B4-BE49-F238E27FC236}">
                  <a16:creationId xmlns:a16="http://schemas.microsoft.com/office/drawing/2014/main" id="{E53566D6-1524-4D41-95EE-97DB0ED4DD9C}"/>
                </a:ext>
              </a:extLst>
            </p:cNvPr>
            <p:cNvSpPr/>
            <p:nvPr/>
          </p:nvSpPr>
          <p:spPr>
            <a:xfrm>
              <a:off x="1126847" y="4314117"/>
              <a:ext cx="574001" cy="536110"/>
            </a:xfrm>
            <a:prstGeom prst="donut">
              <a:avLst>
                <a:gd name="adj" fmla="val 6055"/>
              </a:avLst>
            </a:prstGeom>
            <a:solidFill>
              <a:srgbClr val="E30008"/>
            </a:solidFill>
            <a:ln>
              <a:solidFill>
                <a:srgbClr val="E3000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6" name="Group 145">
            <a:extLst>
              <a:ext uri="{FF2B5EF4-FFF2-40B4-BE49-F238E27FC236}">
                <a16:creationId xmlns:a16="http://schemas.microsoft.com/office/drawing/2014/main" id="{DD684D6C-2567-6C4B-A3E7-7C7AC8ADCCA6}"/>
              </a:ext>
            </a:extLst>
          </p:cNvPr>
          <p:cNvGrpSpPr/>
          <p:nvPr/>
        </p:nvGrpSpPr>
        <p:grpSpPr>
          <a:xfrm>
            <a:off x="8436279" y="5646855"/>
            <a:ext cx="574001" cy="553998"/>
            <a:chOff x="1126847" y="4296229"/>
            <a:chExt cx="574001" cy="553998"/>
          </a:xfrm>
        </p:grpSpPr>
        <p:sp>
          <p:nvSpPr>
            <p:cNvPr id="147" name="TextBox 146">
              <a:extLst>
                <a:ext uri="{FF2B5EF4-FFF2-40B4-BE49-F238E27FC236}">
                  <a16:creationId xmlns:a16="http://schemas.microsoft.com/office/drawing/2014/main" id="{22DF7BB3-3595-524D-8567-7DD0828EAF65}"/>
                </a:ext>
              </a:extLst>
            </p:cNvPr>
            <p:cNvSpPr txBox="1"/>
            <p:nvPr/>
          </p:nvSpPr>
          <p:spPr>
            <a:xfrm>
              <a:off x="1231089" y="4296229"/>
              <a:ext cx="308326" cy="553998"/>
            </a:xfrm>
            <a:prstGeom prst="rect">
              <a:avLst/>
            </a:prstGeom>
            <a:noFill/>
          </p:spPr>
          <p:txBody>
            <a:bodyPr wrap="square" rtlCol="0">
              <a:spAutoFit/>
            </a:bodyPr>
            <a:lstStyle/>
            <a:p>
              <a:r>
                <a:rPr lang="en-US" sz="3000" b="1"/>
                <a:t>4</a:t>
              </a:r>
            </a:p>
          </p:txBody>
        </p:sp>
        <p:sp>
          <p:nvSpPr>
            <p:cNvPr id="148" name="Donut 147">
              <a:extLst>
                <a:ext uri="{FF2B5EF4-FFF2-40B4-BE49-F238E27FC236}">
                  <a16:creationId xmlns:a16="http://schemas.microsoft.com/office/drawing/2014/main" id="{688A8D8A-EC9C-3B45-891E-0C9EB961515C}"/>
                </a:ext>
              </a:extLst>
            </p:cNvPr>
            <p:cNvSpPr/>
            <p:nvPr/>
          </p:nvSpPr>
          <p:spPr>
            <a:xfrm>
              <a:off x="1126847" y="4314117"/>
              <a:ext cx="574001" cy="536110"/>
            </a:xfrm>
            <a:prstGeom prst="donut">
              <a:avLst>
                <a:gd name="adj" fmla="val 6055"/>
              </a:avLst>
            </a:prstGeom>
            <a:solidFill>
              <a:srgbClr val="E30008"/>
            </a:solidFill>
            <a:ln>
              <a:solidFill>
                <a:srgbClr val="E3000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Group 10">
            <a:extLst>
              <a:ext uri="{FF2B5EF4-FFF2-40B4-BE49-F238E27FC236}">
                <a16:creationId xmlns:a16="http://schemas.microsoft.com/office/drawing/2014/main" id="{69D2D201-A3F4-D742-8512-6F1AC37D6440}"/>
              </a:ext>
            </a:extLst>
          </p:cNvPr>
          <p:cNvGrpSpPr/>
          <p:nvPr/>
        </p:nvGrpSpPr>
        <p:grpSpPr>
          <a:xfrm>
            <a:off x="1294759" y="6424461"/>
            <a:ext cx="6980506" cy="479187"/>
            <a:chOff x="1294759" y="6424461"/>
            <a:chExt cx="6980506" cy="479187"/>
          </a:xfrm>
        </p:grpSpPr>
        <p:sp>
          <p:nvSpPr>
            <p:cNvPr id="10" name="Explosion 2 9">
              <a:extLst>
                <a:ext uri="{FF2B5EF4-FFF2-40B4-BE49-F238E27FC236}">
                  <a16:creationId xmlns:a16="http://schemas.microsoft.com/office/drawing/2014/main" id="{46C24D43-30C2-584A-91F5-8A883FB6A505}"/>
                </a:ext>
              </a:extLst>
            </p:cNvPr>
            <p:cNvSpPr/>
            <p:nvPr/>
          </p:nvSpPr>
          <p:spPr>
            <a:xfrm>
              <a:off x="7733914" y="6456969"/>
              <a:ext cx="541351" cy="444516"/>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Explosion 2 149">
              <a:extLst>
                <a:ext uri="{FF2B5EF4-FFF2-40B4-BE49-F238E27FC236}">
                  <a16:creationId xmlns:a16="http://schemas.microsoft.com/office/drawing/2014/main" id="{9F5B23EE-050D-2E42-A86E-99D90651B973}"/>
                </a:ext>
              </a:extLst>
            </p:cNvPr>
            <p:cNvSpPr/>
            <p:nvPr/>
          </p:nvSpPr>
          <p:spPr>
            <a:xfrm>
              <a:off x="6639878" y="6438582"/>
              <a:ext cx="469206" cy="465066"/>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Explosion 2 150">
              <a:extLst>
                <a:ext uri="{FF2B5EF4-FFF2-40B4-BE49-F238E27FC236}">
                  <a16:creationId xmlns:a16="http://schemas.microsoft.com/office/drawing/2014/main" id="{4A717DA3-DED8-F245-B5AB-685C5F08F146}"/>
                </a:ext>
              </a:extLst>
            </p:cNvPr>
            <p:cNvSpPr/>
            <p:nvPr/>
          </p:nvSpPr>
          <p:spPr>
            <a:xfrm>
              <a:off x="1294759" y="6431226"/>
              <a:ext cx="469206" cy="465066"/>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Explosion 2 151">
              <a:extLst>
                <a:ext uri="{FF2B5EF4-FFF2-40B4-BE49-F238E27FC236}">
                  <a16:creationId xmlns:a16="http://schemas.microsoft.com/office/drawing/2014/main" id="{9ABCB349-4883-C44C-8D01-5244A5F0479C}"/>
                </a:ext>
              </a:extLst>
            </p:cNvPr>
            <p:cNvSpPr/>
            <p:nvPr/>
          </p:nvSpPr>
          <p:spPr>
            <a:xfrm>
              <a:off x="3852227" y="6424461"/>
              <a:ext cx="469206" cy="465066"/>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Isosceles Triangle 103">
            <a:extLst>
              <a:ext uri="{FF2B5EF4-FFF2-40B4-BE49-F238E27FC236}">
                <a16:creationId xmlns:a16="http://schemas.microsoft.com/office/drawing/2014/main" id="{82C011E4-C4C6-394E-B023-CCB4780D42A4}"/>
              </a:ext>
            </a:extLst>
          </p:cNvPr>
          <p:cNvSpPr/>
          <p:nvPr/>
        </p:nvSpPr>
        <p:spPr>
          <a:xfrm rot="12867131">
            <a:off x="8813895" y="1047093"/>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3">
            <a:extLst>
              <a:ext uri="{FF2B5EF4-FFF2-40B4-BE49-F238E27FC236}">
                <a16:creationId xmlns:a16="http://schemas.microsoft.com/office/drawing/2014/main" id="{7BC2718A-1DAF-AF4E-8674-9BBEF7C43C11}"/>
              </a:ext>
            </a:extLst>
          </p:cNvPr>
          <p:cNvSpPr/>
          <p:nvPr/>
        </p:nvSpPr>
        <p:spPr>
          <a:xfrm rot="296800">
            <a:off x="8412427" y="1047093"/>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03">
            <a:extLst>
              <a:ext uri="{FF2B5EF4-FFF2-40B4-BE49-F238E27FC236}">
                <a16:creationId xmlns:a16="http://schemas.microsoft.com/office/drawing/2014/main" id="{854AA04B-0BB4-2E47-BACB-0AD89243E345}"/>
              </a:ext>
            </a:extLst>
          </p:cNvPr>
          <p:cNvSpPr/>
          <p:nvPr/>
        </p:nvSpPr>
        <p:spPr>
          <a:xfrm rot="-3540000">
            <a:off x="8444902" y="1471530"/>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03">
            <a:extLst>
              <a:ext uri="{FF2B5EF4-FFF2-40B4-BE49-F238E27FC236}">
                <a16:creationId xmlns:a16="http://schemas.microsoft.com/office/drawing/2014/main" id="{A40AEA7E-649F-E646-82EB-F56C00671D5B}"/>
              </a:ext>
            </a:extLst>
          </p:cNvPr>
          <p:cNvSpPr/>
          <p:nvPr/>
        </p:nvSpPr>
        <p:spPr>
          <a:xfrm>
            <a:off x="8793849" y="1378489"/>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itle 3">
            <a:extLst>
              <a:ext uri="{FF2B5EF4-FFF2-40B4-BE49-F238E27FC236}">
                <a16:creationId xmlns:a16="http://schemas.microsoft.com/office/drawing/2014/main" id="{CD7ABB4F-B37E-6449-BF3D-3FD750DD1F65}"/>
              </a:ext>
            </a:extLst>
          </p:cNvPr>
          <p:cNvSpPr txBox="1">
            <a:spLocks/>
          </p:cNvSpPr>
          <p:nvPr/>
        </p:nvSpPr>
        <p:spPr>
          <a:xfrm>
            <a:off x="642670" y="-36137"/>
            <a:ext cx="11089849" cy="642739"/>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cs typeface="Calibri Light"/>
              </a:rPr>
              <a:t>How Does Serotonin Work When MDMA is Present?</a:t>
            </a:r>
          </a:p>
        </p:txBody>
      </p:sp>
      <p:sp>
        <p:nvSpPr>
          <p:cNvPr id="106" name="Isosceles Triangle 105">
            <a:extLst>
              <a:ext uri="{FF2B5EF4-FFF2-40B4-BE49-F238E27FC236}">
                <a16:creationId xmlns:a16="http://schemas.microsoft.com/office/drawing/2014/main" id="{756E4E2D-A920-4D22-98F5-069DC9F8E77E}"/>
              </a:ext>
            </a:extLst>
          </p:cNvPr>
          <p:cNvSpPr/>
          <p:nvPr/>
        </p:nvSpPr>
        <p:spPr>
          <a:xfrm rot="5100000">
            <a:off x="10021956" y="1946550"/>
            <a:ext cx="212293" cy="13669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D112F3F5-8DB5-664D-B3F3-7F527C5BEEAE}"/>
              </a:ext>
            </a:extLst>
          </p:cNvPr>
          <p:cNvSpPr/>
          <p:nvPr/>
        </p:nvSpPr>
        <p:spPr>
          <a:xfrm>
            <a:off x="8195087" y="6221594"/>
            <a:ext cx="4122234" cy="251159"/>
          </a:xfrm>
          <a:prstGeom prst="rect">
            <a:avLst/>
          </a:prstGeom>
        </p:spPr>
        <p:txBody>
          <a:bodyPr wrap="square">
            <a:spAutoFit/>
          </a:bodyPr>
          <a:lstStyle/>
          <a:p>
            <a:pPr>
              <a:lnSpc>
                <a:spcPct val="200000"/>
              </a:lnSpc>
              <a:buNone/>
            </a:pPr>
            <a:r>
              <a:rPr lang="en-US" sz="600">
                <a:cs typeface="Calibri"/>
              </a:rPr>
              <a:t>Rupp, Marlene. “Psychedelic Drugs and the Serotonergic System.” </a:t>
            </a:r>
            <a:r>
              <a:rPr lang="en-US" sz="600" i="1" err="1">
                <a:cs typeface="Calibri"/>
              </a:rPr>
              <a:t>Sapiensoup</a:t>
            </a:r>
            <a:r>
              <a:rPr lang="en-US" sz="600" i="1">
                <a:cs typeface="Calibri"/>
              </a:rPr>
              <a:t> Blog</a:t>
            </a:r>
            <a:r>
              <a:rPr lang="en-US" sz="600">
                <a:cs typeface="Calibri"/>
              </a:rPr>
              <a:t>, 31 May 2017, </a:t>
            </a:r>
            <a:r>
              <a:rPr lang="en-US" sz="600" err="1">
                <a:cs typeface="Calibri"/>
              </a:rPr>
              <a:t>sapiensoup.com</a:t>
            </a:r>
            <a:r>
              <a:rPr lang="en-US" sz="600">
                <a:cs typeface="Calibri"/>
              </a:rPr>
              <a:t>/serotonin.</a:t>
            </a:r>
          </a:p>
        </p:txBody>
      </p:sp>
    </p:spTree>
    <p:extLst>
      <p:ext uri="{BB962C8B-B14F-4D97-AF65-F5344CB8AC3E}">
        <p14:creationId xmlns:p14="http://schemas.microsoft.com/office/powerpoint/2010/main" val="132302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0039 -0.00509 -0.00065 -0.00995 -0.00117 -0.01505 C -0.00143 -0.01713 -0.00208 -0.01921 -0.00234 -0.0213 C -0.00286 -0.02477 -0.00312 -0.02824 -0.00364 -0.03195 C -0.0052 -0.07523 -0.00572 -0.07408 -0.00364 -0.12917 C -0.00351 -0.13195 -0.0013 -0.16065 0.00118 -0.16736 C 0.00274 -0.17153 0.00352 -0.17732 0.00599 -0.18009 L 0.00951 -0.18426 C 0.01394 -0.19607 0.00951 -0.18611 0.0155 -0.19491 C 0.0168 -0.19676 0.01771 -0.19931 0.01901 -0.20116 C 0.02019 -0.20278 0.02149 -0.20394 0.02266 -0.20556 C 0.02396 -0.20741 0.02474 -0.21042 0.02618 -0.21181 C 0.02618 -0.21181 0.03516 -0.21713 0.03698 -0.21829 L 0.04766 -0.22454 C 0.04766 -0.22454 0.05482 -0.2287 0.05482 -0.2287 L 0.06198 -0.23079 C 0.06394 -0.23148 0.06589 -0.23218 0.06784 -0.2331 C 0.07357 -0.23542 0.06954 -0.23519 0.07618 -0.23727 C 0.07943 -0.2382 0.08256 -0.23866 0.08581 -0.23935 C 0.08816 -0.24005 0.0905 -0.24097 0.09284 -0.24144 C 0.11003 -0.24445 0.10951 -0.23357 0.10951 -0.2456 " pathEditMode="relative" ptsTypes="AAAAAAAAAAAAAAAAAAAAA">
                                      <p:cBhvr>
                                        <p:cTn id="6" dur="2000" fill="hold"/>
                                        <p:tgtEl>
                                          <p:spTgt spid="133"/>
                                        </p:tgtEl>
                                        <p:attrNameLst>
                                          <p:attrName>ppt_x</p:attrName>
                                          <p:attrName>ppt_y</p:attrName>
                                        </p:attrNameLst>
                                      </p:cBhvr>
                                    </p:animMotion>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0" presetClass="path" presetSubtype="0" accel="50000" decel="50000" fill="hold" grpId="0" nodeType="withEffect">
                                  <p:stCondLst>
                                    <p:cond delay="0"/>
                                  </p:stCondLst>
                                  <p:childTnLst>
                                    <p:animMotion origin="layout" path="M -2.70833E-6 -1.11111E-6 L -0.00468 -0.02014 C -0.00521 -0.02199 -0.00599 -0.02592 -0.00599 -0.02569 C -0.00677 -0.03264 -0.00677 -0.03264 -0.00729 -0.04005 C -0.00755 -0.04352 -0.00781 -0.04676 -0.00794 -0.05 C -0.00911 -0.06528 -0.00898 -0.05694 -0.01002 -0.08171 C -0.01015 -0.08773 -0.01028 -0.09375 -0.01067 -0.09977 C -0.01159 -0.125 -0.0108 -0.10208 -0.01263 -0.13356 C -0.01289 -0.13889 -0.01341 -0.14977 -0.0138 -0.15555 C -0.01406 -0.15741 -0.01432 -0.15949 -0.01458 -0.16134 C -0.01484 -0.2125 -0.01471 -0.26366 -0.01523 -0.31458 C -0.01549 -0.33495 -0.0164 -0.33472 -0.01784 -0.35046 C -0.01836 -0.35555 -0.01862 -0.36111 -0.01914 -0.3662 L -0.02044 -0.37824 C -0.02096 -0.3875 -0.02109 -0.39699 -0.02174 -0.40602 C -0.02213 -0.41134 -0.02252 -0.4169 -0.02304 -0.42199 C -0.0233 -0.42407 -0.02356 -0.42592 -0.02383 -0.42778 C -0.02396 -0.43055 -0.02396 -0.43356 -0.02448 -0.43588 C -0.02669 -0.45 -0.0263 -0.44537 -0.02968 -0.4537 C -0.03151 -0.4588 -0.03281 -0.46574 -0.03554 -0.46759 L -0.03815 -0.46967 C -0.03906 -0.47106 -0.03997 -0.47245 -0.04075 -0.47384 C -0.04205 -0.47523 -0.04349 -0.47639 -0.04479 -0.47778 C -0.04739 -0.48032 -0.04661 -0.47986 -0.05 -0.48171 C -0.05846 -0.48611 -0.05547 -0.48565 -0.06106 -0.48565 " pathEditMode="relative" rAng="0" ptsTypes="AAAAAAAAAAAAAAAAAAAAAAAAA">
                                      <p:cBhvr>
                                        <p:cTn id="10" dur="2000" fill="hold"/>
                                        <p:tgtEl>
                                          <p:spTgt spid="134"/>
                                        </p:tgtEl>
                                        <p:attrNameLst>
                                          <p:attrName>ppt_x</p:attrName>
                                          <p:attrName>ppt_y</p:attrName>
                                        </p:attrNameLst>
                                      </p:cBhvr>
                                      <p:rCtr x="-3060" y="-24282"/>
                                    </p:animMotion>
                                  </p:childTnLst>
                                </p:cTn>
                              </p:par>
                              <p:par>
                                <p:cTn id="11" presetID="0" presetClass="path" presetSubtype="0" accel="50000" decel="50000" fill="hold" grpId="0" nodeType="withEffect">
                                  <p:stCondLst>
                                    <p:cond delay="0"/>
                                  </p:stCondLst>
                                  <p:childTnLst>
                                    <p:animMotion origin="layout" path="M 0.00352 -0.00046 C -0.00521 -0.00231 -0.00547 -0.00139 -0.01198 -0.00486 C -0.01758 -0.00764 -0.01406 -0.00625 -0.02031 -0.01111 C -0.02148 -0.01204 -0.02266 -0.01273 -0.02396 -0.01319 C -0.02865 -0.01574 -0.02812 -0.01458 -0.03229 -0.01759 C -0.0362 -0.02014 -0.04062 -0.02176 -0.04414 -0.02593 C -0.04531 -0.02731 -0.04635 -0.02917 -0.04766 -0.03032 C -0.04922 -0.03125 -0.05091 -0.03125 -0.05247 -0.03241 C -0.05846 -0.03634 -0.05573 -0.03588 -0.06081 -0.04074 C -0.06484 -0.04468 -0.07383 -0.05116 -0.07747 -0.05764 C -0.08594 -0.07268 -0.07513 -0.05463 -0.08698 -0.07037 C -0.08828 -0.07222 -0.08932 -0.07477 -0.09049 -0.07685 C -0.09245 -0.07986 -0.09453 -0.08218 -0.09648 -0.08518 C -0.11211 -0.10949 -0.08971 -0.07546 -0.10247 -0.09792 C -0.10339 -0.09977 -0.10482 -0.10069 -0.10599 -0.10208 C -0.10677 -0.1044 -0.10768 -0.10625 -0.10833 -0.10856 C -0.10898 -0.11065 -0.10951 -0.11273 -0.10951 -0.11481 C -0.10951 -0.13403 -0.10898 -0.15301 -0.10833 -0.17199 C -0.1082 -0.17569 -0.10755 -0.17917 -0.10716 -0.18264 C -0.10677 -0.1868 -0.10651 -0.1912 -0.10599 -0.19537 C -0.10482 -0.20625 -0.10508 -0.20069 -0.10365 -0.21018 C -0.10312 -0.21296 -0.10286 -0.21574 -0.10247 -0.21852 C -0.10286 -0.26018 -0.10312 -0.30185 -0.10365 -0.34352 C -0.10391 -0.36968 -0.10404 -0.39583 -0.10482 -0.42176 C -0.10495 -0.42477 -0.10573 -0.42755 -0.10599 -0.43032 C -0.10885 -0.4581 -0.10573 -0.43449 -0.10833 -0.45347 C -0.10924 -0.47685 -0.11055 -0.48657 -0.10833 -0.50856 C -0.10794 -0.51296 -0.10742 -0.51759 -0.10599 -0.5213 C -0.10521 -0.52338 -0.10443 -0.52546 -0.10365 -0.52778 C -0.10078 -0.53588 -0.10052 -0.53889 -0.09648 -0.54468 C -0.0931 -0.5493 -0.08359 -0.55995 -0.07982 -0.56157 L -0.07031 -0.56574 L -0.06549 -0.56782 C -0.06432 -0.56921 -0.06328 -0.57106 -0.06198 -0.57222 C -0.05625 -0.57731 -0.05091 -0.57315 -0.04414 -0.57222 C -0.04297 -0.57153 -0.0418 -0.5706 -0.04062 -0.56991 C -0.0375 -0.56852 -0.03516 -0.56805 -0.03229 -0.56574 C -0.02201 -0.5581 -0.03294 -0.56551 -0.02279 -0.55509 C -0.02161 -0.55417 -0.02031 -0.5537 -0.01914 -0.55301 C -0.0168 -0.54884 -0.01406 -0.54514 -0.01198 -0.54028 C -0.00781 -0.53032 -0.0099 -0.53449 -0.00612 -0.52778 " pathEditMode="relative" ptsTypes="AAAAAAAAAAAAAAAAAAAAAAAAAAAAAAAAAAAAAAAAA">
                                      <p:cBhvr>
                                        <p:cTn id="12" dur="2000" fill="hold"/>
                                        <p:tgtEl>
                                          <p:spTgt spid="135"/>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childTnLst>
                                </p:cTn>
                              </p:par>
                            </p:childTnLst>
                          </p:cTn>
                        </p:par>
                        <p:par>
                          <p:cTn id="17" fill="hold">
                            <p:stCondLst>
                              <p:cond delay="0"/>
                            </p:stCondLst>
                            <p:childTnLst>
                              <p:par>
                                <p:cTn id="18" presetID="9" presetClass="exit" presetSubtype="0" fill="hold" grpId="0" nodeType="afterEffect">
                                  <p:stCondLst>
                                    <p:cond delay="0"/>
                                  </p:stCondLst>
                                  <p:childTnLst>
                                    <p:animEffect transition="out" filter="dissolve">
                                      <p:cBhvr>
                                        <p:cTn id="19" dur="500"/>
                                        <p:tgtEl>
                                          <p:spTgt spid="110"/>
                                        </p:tgtEl>
                                      </p:cBhvr>
                                    </p:animEffect>
                                    <p:set>
                                      <p:cBhvr>
                                        <p:cTn id="20" dur="1" fill="hold">
                                          <p:stCondLst>
                                            <p:cond delay="499"/>
                                          </p:stCondLst>
                                        </p:cTn>
                                        <p:tgtEl>
                                          <p:spTgt spid="110"/>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500"/>
                                        <p:tgtEl>
                                          <p:spTgt spid="113"/>
                                        </p:tgtEl>
                                      </p:cBhvr>
                                    </p:animEffect>
                                    <p:set>
                                      <p:cBhvr>
                                        <p:cTn id="23" dur="1" fill="hold">
                                          <p:stCondLst>
                                            <p:cond delay="499"/>
                                          </p:stCondLst>
                                        </p:cTn>
                                        <p:tgtEl>
                                          <p:spTgt spid="113"/>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500"/>
                                        <p:tgtEl>
                                          <p:spTgt spid="112"/>
                                        </p:tgtEl>
                                      </p:cBhvr>
                                    </p:animEffect>
                                    <p:set>
                                      <p:cBhvr>
                                        <p:cTn id="26" dur="1" fill="hold">
                                          <p:stCondLst>
                                            <p:cond delay="499"/>
                                          </p:stCondLst>
                                        </p:cTn>
                                        <p:tgtEl>
                                          <p:spTgt spid="112"/>
                                        </p:tgtEl>
                                        <p:attrNameLst>
                                          <p:attrName>style.visibility</p:attrName>
                                        </p:attrNameLst>
                                      </p:cBhvr>
                                      <p:to>
                                        <p:strVal val="hidden"/>
                                      </p:to>
                                    </p:set>
                                  </p:childTnLst>
                                </p:cTn>
                              </p:par>
                              <p:par>
                                <p:cTn id="27" presetID="9" presetClass="exit" presetSubtype="0" fill="hold" grpId="0" nodeType="withEffect">
                                  <p:stCondLst>
                                    <p:cond delay="0"/>
                                  </p:stCondLst>
                                  <p:childTnLst>
                                    <p:animEffect transition="out" filter="dissolve">
                                      <p:cBhvr>
                                        <p:cTn id="28" dur="500"/>
                                        <p:tgtEl>
                                          <p:spTgt spid="107"/>
                                        </p:tgtEl>
                                      </p:cBhvr>
                                    </p:animEffect>
                                    <p:set>
                                      <p:cBhvr>
                                        <p:cTn id="29" dur="1" fill="hold">
                                          <p:stCondLst>
                                            <p:cond delay="499"/>
                                          </p:stCondLst>
                                        </p:cTn>
                                        <p:tgtEl>
                                          <p:spTgt spid="107"/>
                                        </p:tgtEl>
                                        <p:attrNameLst>
                                          <p:attrName>style.visibility</p:attrName>
                                        </p:attrNameLst>
                                      </p:cBhvr>
                                      <p:to>
                                        <p:strVal val="hidden"/>
                                      </p:to>
                                    </p:set>
                                  </p:childTnLst>
                                </p:cTn>
                              </p:par>
                              <p:par>
                                <p:cTn id="30" presetID="0" presetClass="path" presetSubtype="0" accel="50000" decel="50000" fill="hold" grpId="0" nodeType="withEffect">
                                  <p:stCondLst>
                                    <p:cond delay="0"/>
                                  </p:stCondLst>
                                  <p:childTnLst>
                                    <p:animMotion origin="layout" path="M 0.00052 0.00463 L -0.01979 0.00671 C -0.0289 0.0074 -0.03802 0.0074 -0.04713 0.00879 C -0.04843 0.00902 -0.04961 0.00972 -0.05078 0.01088 C -0.05325 0.01342 -0.05781 0.01944 -0.05781 0.01944 C -0.0664 0.04213 -0.05312 0.00764 -0.0638 0.03194 C -0.06562 0.03611 -0.06692 0.04051 -0.06862 0.04467 L -0.0733 0.0574 C -0.07409 0.06157 -0.07435 0.06643 -0.07578 0.07014 C -0.07656 0.07222 -0.07747 0.07407 -0.07812 0.07639 C -0.07916 0.08055 -0.07838 0.0868 -0.08047 0.08912 L -0.08398 0.09352 " pathEditMode="relative" ptsTypes="AAAAAAAAAAAA">
                                      <p:cBhvr>
                                        <p:cTn id="31" dur="2000" fill="hold"/>
                                        <p:tgtEl>
                                          <p:spTgt spid="104"/>
                                        </p:tgtEl>
                                        <p:attrNameLst>
                                          <p:attrName>ppt_x</p:attrName>
                                          <p:attrName>ppt_y</p:attrName>
                                        </p:attrNameLst>
                                      </p:cBhvr>
                                    </p:animMotion>
                                  </p:childTnLst>
                                </p:cTn>
                              </p:par>
                              <p:par>
                                <p:cTn id="32" presetID="0" presetClass="path" presetSubtype="0" accel="50000" decel="50000" fill="hold" grpId="0" nodeType="withEffect">
                                  <p:stCondLst>
                                    <p:cond delay="0"/>
                                  </p:stCondLst>
                                  <p:childTnLst>
                                    <p:animMotion origin="layout" path="M 0.00052 0.0044 L -0.00677 0.00069 C -0.00794 0 -0.00899 -0.00046 -0.0099 -0.00116 C -0.01133 -0.00231 -0.01276 -0.0037 -0.01406 -0.00486 C -0.01524 -0.00602 -0.01615 -0.00787 -0.01719 -0.00856 C -0.02214 -0.0125 -0.02383 -0.01227 -0.02865 -0.01412 C -0.03802 -0.01782 -0.02682 -0.01435 -0.03906 -0.01782 C -0.04609 -0.01736 -0.053 -0.01759 -0.0599 -0.01597 C -0.06211 -0.01574 -0.06406 -0.01366 -0.06615 -0.01227 C -0.06719 -0.01181 -0.06836 -0.01157 -0.06927 -0.01042 C -0.07331 -0.00579 -0.07122 -0.00764 -0.07552 -0.00486 C -0.07695 -0.00116 -0.07995 0.00162 -0.07969 0.00625 C -0.07943 0.01366 -0.07943 0.02106 -0.07865 0.02847 C -0.07839 0.03218 -0.07734 0.03588 -0.07656 0.03958 C -0.0763 0.04144 -0.07617 0.04329 -0.07552 0.04514 C -0.07487 0.04699 -0.07409 0.04861 -0.07344 0.05069 C -0.07096 0.05949 -0.07461 0.0537 -0.06927 0.05995 C -0.0655 0.07014 -0.06927 0.06134 -0.06406 0.06921 C -0.06302 0.07083 -0.06224 0.07338 -0.06094 0.07477 C -0.05912 0.07662 -0.05677 0.07708 -0.05469 0.07847 L -0.05156 0.08032 L -0.04844 0.08218 C -0.0388 0.08009 -0.04232 0.08032 -0.03802 0.08032 " pathEditMode="relative" ptsTypes="AAAAAAAAAAAAAAAAAAAAAAA">
                                      <p:cBhvr>
                                        <p:cTn id="33" dur="2000" fill="hold"/>
                                        <p:tgtEl>
                                          <p:spTgt spid="106"/>
                                        </p:tgtEl>
                                        <p:attrNameLst>
                                          <p:attrName>ppt_x</p:attrName>
                                          <p:attrName>ppt_y</p:attrName>
                                        </p:attrNameLst>
                                      </p:cBhvr>
                                    </p:animMotion>
                                  </p:childTnLst>
                                </p:cTn>
                              </p:par>
                              <p:par>
                                <p:cTn id="34" presetID="0" presetClass="path" presetSubtype="0" accel="50000" decel="50000" fill="hold" grpId="0" nodeType="withEffect">
                                  <p:stCondLst>
                                    <p:cond delay="0"/>
                                  </p:stCondLst>
                                  <p:childTnLst>
                                    <p:animMotion origin="layout" path="M -0.00273 0.00509 C -0.01067 0.00717 -0.01471 0.00787 -0.02226 0.01041 C -0.02474 0.01134 -0.02721 0.0125 -0.02981 0.01319 C -0.03476 0.01435 -0.03971 0.01481 -0.04479 0.01574 L -0.0582 0.01851 C -0.0681 0.02291 -0.07031 0.02523 -0.08372 0.01574 C -0.08515 0.01481 -0.08763 0.00023 -0.08815 -0.00301 C -0.08659 -0.01482 -0.08815 -0.01112 -0.08515 -0.01621 " pathEditMode="relative" ptsTypes="AAAAAAAA">
                                      <p:cBhvr>
                                        <p:cTn id="35" dur="2000" fill="hold"/>
                                        <p:tgtEl>
                                          <p:spTgt spid="99"/>
                                        </p:tgtEl>
                                        <p:attrNameLst>
                                          <p:attrName>ppt_x</p:attrName>
                                          <p:attrName>ppt_y</p:attrName>
                                        </p:attrNameLst>
                                      </p:cBhvr>
                                    </p:animMotion>
                                  </p:childTnLst>
                                </p:cTn>
                              </p:par>
                              <p:par>
                                <p:cTn id="36" presetID="0" presetClass="path" presetSubtype="0" accel="50000" decel="50000" fill="hold" grpId="0" nodeType="withEffect">
                                  <p:stCondLst>
                                    <p:cond delay="0"/>
                                  </p:stCondLst>
                                  <p:childTnLst>
                                    <p:animMotion origin="layout" path="M -0.00364 0.00416 C -0.02838 0.00902 -0.00585 0.003 -0.03216 0.01481 C -0.03515 0.01597 -0.03815 0.01643 -0.04114 0.01736 C -0.04375 0.01828 -0.05182 0.02106 -0.05468 0.02268 C -0.05729 0.0243 -0.05976 0.02615 -0.06223 0.028 C -0.06419 0.02963 -0.06614 0.03194 -0.06822 0.03333 C -0.07161 0.03564 -0.07526 0.03657 -0.07864 0.03865 C -0.08072 0.04004 -0.08268 0.04259 -0.08463 0.04398 C -0.09062 0.04861 -0.09687 0.05231 -0.10273 0.0574 C -0.10468 0.05925 -0.1069 0.06041 -0.10872 0.06273 C -0.11041 0.06504 -0.11132 0.06875 -0.11315 0.07083 C -0.12669 0.08472 -0.13841 0.08888 -0.14921 0.1081 C -0.15312 0.11527 -0.15651 0.12384 -0.16119 0.12939 L -0.17018 0.14004 C -0.17122 0.14282 -0.17187 0.14583 -0.17317 0.14814 C -0.17812 0.15694 -0.1776 0.14953 -0.1776 0.15625 " pathEditMode="relative" ptsTypes="AAAAAAAAAAAAAAAA">
                                      <p:cBhvr>
                                        <p:cTn id="37" dur="2000" fill="hold"/>
                                        <p:tgtEl>
                                          <p:spTgt spid="93"/>
                                        </p:tgtEl>
                                        <p:attrNameLst>
                                          <p:attrName>ppt_x</p:attrName>
                                          <p:attrName>ppt_y</p:attrName>
                                        </p:attrNameLst>
                                      </p:cBhvr>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3"/>
                                        </p:tgtEl>
                                        <p:attrNameLst>
                                          <p:attrName>style.visibility</p:attrName>
                                        </p:attrNameLst>
                                      </p:cBhvr>
                                      <p:to>
                                        <p:strVal val="visible"/>
                                      </p:to>
                                    </p:set>
                                  </p:childTnLst>
                                </p:cTn>
                              </p:par>
                              <p:par>
                                <p:cTn id="42" presetID="9" presetClass="exit" presetSubtype="0" fill="hold" grpId="0" nodeType="withEffect">
                                  <p:stCondLst>
                                    <p:cond delay="0"/>
                                  </p:stCondLst>
                                  <p:childTnLst>
                                    <p:animEffect transition="out" filter="dissolv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9" presetClass="exit" presetSubtype="0" fill="hold" grpId="0" nodeType="withEffect">
                                  <p:stCondLst>
                                    <p:cond delay="0"/>
                                  </p:stCondLst>
                                  <p:childTnLst>
                                    <p:animEffect transition="out" filter="dissolve">
                                      <p:cBhvr>
                                        <p:cTn id="46" dur="500"/>
                                        <p:tgtEl>
                                          <p:spTgt spid="137"/>
                                        </p:tgtEl>
                                      </p:cBhvr>
                                    </p:animEffect>
                                    <p:set>
                                      <p:cBhvr>
                                        <p:cTn id="47" dur="1" fill="hold">
                                          <p:stCondLst>
                                            <p:cond delay="499"/>
                                          </p:stCondLst>
                                        </p:cTn>
                                        <p:tgtEl>
                                          <p:spTgt spid="137"/>
                                        </p:tgtEl>
                                        <p:attrNameLst>
                                          <p:attrName>style.visibility</p:attrName>
                                        </p:attrNameLst>
                                      </p:cBhvr>
                                      <p:to>
                                        <p:strVal val="hidden"/>
                                      </p:to>
                                    </p:set>
                                  </p:childTnLst>
                                </p:cTn>
                              </p:par>
                            </p:childTnLst>
                          </p:cTn>
                        </p:par>
                        <p:par>
                          <p:cTn id="48" fill="hold">
                            <p:stCondLst>
                              <p:cond delay="500"/>
                            </p:stCondLst>
                            <p:childTnLst>
                              <p:par>
                                <p:cTn id="49" presetID="9" presetClass="entr" presetSubtype="0" fill="hold" grpId="0" nodeType="afterEffect">
                                  <p:stCondLst>
                                    <p:cond delay="0"/>
                                  </p:stCondLst>
                                  <p:childTnLst>
                                    <p:set>
                                      <p:cBhvr>
                                        <p:cTn id="50" dur="1" fill="hold">
                                          <p:stCondLst>
                                            <p:cond delay="0"/>
                                          </p:stCondLst>
                                        </p:cTn>
                                        <p:tgtEl>
                                          <p:spTgt spid="138"/>
                                        </p:tgtEl>
                                        <p:attrNameLst>
                                          <p:attrName>style.visibility</p:attrName>
                                        </p:attrNameLst>
                                      </p:cBhvr>
                                      <p:to>
                                        <p:strVal val="visible"/>
                                      </p:to>
                                    </p:set>
                                    <p:animEffect transition="in" filter="dissolve">
                                      <p:cBhvr>
                                        <p:cTn id="51" dur="500"/>
                                        <p:tgtEl>
                                          <p:spTgt spid="138"/>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dissolv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0" nodeType="clickEffect">
                                  <p:stCondLst>
                                    <p:cond delay="0"/>
                                  </p:stCondLst>
                                  <p:childTnLst>
                                    <p:animMotion origin="layout" path="M -0.003 0.00556 C -0.04245 0.01551 0.00026 0.00533 -0.103 0.00972 C -0.10547 0.00972 -0.10782 0.01134 -0.11016 0.01181 C -0.11537 0.01273 -0.12045 0.0132 -0.12565 0.01389 C -0.12956 0.01459 -0.1336 0.01528 -0.1375 0.01597 L -0.14948 0.02037 C -0.15144 0.02107 -0.15339 0.02176 -0.15534 0.02246 C -0.15782 0.02315 -0.16016 0.02361 -0.1625 0.02454 C -0.16992 0.02709 -0.16459 0.0257 -0.17084 0.02871 C -0.17396 0.03033 -0.17722 0.03102 -0.18034 0.03287 C -0.18151 0.03357 -0.18282 0.03426 -0.18399 0.03519 C -0.18555 0.03634 -0.18698 0.0382 -0.18867 0.03935 C -0.19141 0.04097 -0.19818 0.04283 -0.20183 0.0456 C -0.20339 0.04699 -0.20495 0.04861 -0.20651 0.05 C -0.21055 0.05278 -0.21485 0.05417 -0.21849 0.05834 L -0.22565 0.0669 L -0.22917 0.07107 C -0.22995 0.07315 -0.2306 0.07546 -0.23151 0.07732 C -0.23438 0.08357 -0.23516 0.0838 -0.23867 0.08796 C -0.24258 0.10903 -0.23607 0.07685 -0.24349 0.1007 C -0.24466 0.10463 -0.24505 0.10926 -0.24584 0.11343 L -0.24818 0.12616 C -0.24857 0.12824 -0.2487 0.13056 -0.24935 0.13241 L -0.25183 0.13889 C -0.25222 0.14167 -0.25248 0.14445 -0.253 0.14722 C -0.25638 0.16852 -0.2517 0.13565 -0.25534 0.16204 C -0.25925 0.23704 -0.25742 0.19375 -0.25534 0.34838 C -0.25534 0.35324 -0.25456 0.3581 -0.25417 0.3632 C -0.25391 0.3669 -0.25248 0.38218 -0.25183 0.38634 C -0.25117 0.39074 -0.25026 0.39491 -0.24935 0.39908 L -0.24818 0.40556 L -0.24584 0.41829 C -0.24545 0.42037 -0.24545 0.42269 -0.24466 0.42454 C -0.24349 0.42732 -0.24219 0.43009 -0.24102 0.4331 C -0.23946 0.43727 -0.23828 0.44213 -0.23633 0.4456 L -0.22917 0.45834 L -0.22201 0.47107 C -0.22084 0.47246 -0.21966 0.47384 -0.21849 0.47523 C -0.2168 0.47732 -0.21537 0.47963 -0.21367 0.48171 C -0.21172 0.48403 -0.20964 0.48565 -0.20782 0.48796 C -0.19883 0.49861 -0.20742 0.49051 -0.19701 0.5007 C -0.19219 0.50556 -0.18946 0.50695 -0.18399 0.51134 C -0.17761 0.51644 -0.17552 0.52037 -0.16732 0.52408 C -0.16576 0.52477 -0.16407 0.52523 -0.1625 0.52616 C -0.16133 0.52685 -0.16016 0.52755 -0.15899 0.52824 C -0.15586 0.52986 -0.15248 0.53033 -0.14948 0.53241 C -0.1474 0.5338 -0.14558 0.53565 -0.14349 0.53681 C -0.14154 0.53773 -0.13946 0.53796 -0.1375 0.53889 C -0.13438 0.54005 -0.13125 0.54167 -0.128 0.54306 C -0.12644 0.54375 -0.12487 0.54421 -0.12331 0.54514 C -0.11537 0.54977 -0.11862 0.54931 -0.11367 0.54931 " pathEditMode="relative" ptsTypes="AAAAAAAAAAAAAAAAAAAAAAAAAAAAAAAAAAAAAAAAAAAAAAAAAAA">
                                      <p:cBhvr>
                                        <p:cTn id="58" dur="2000" fill="hold"/>
                                        <p:tgtEl>
                                          <p:spTgt spid="90"/>
                                        </p:tgtEl>
                                        <p:attrNameLst>
                                          <p:attrName>ppt_x</p:attrName>
                                          <p:attrName>ppt_y</p:attrName>
                                        </p:attrNameLst>
                                      </p:cBhvr>
                                    </p:animMotion>
                                  </p:childTnLst>
                                </p:cTn>
                              </p:par>
                              <p:par>
                                <p:cTn id="59" presetID="0" presetClass="path" presetSubtype="0" accel="50000" decel="50000" fill="hold" grpId="0" nodeType="withEffect">
                                  <p:stCondLst>
                                    <p:cond delay="0"/>
                                  </p:stCondLst>
                                  <p:childTnLst>
                                    <p:animMotion origin="layout" path="M -0.00287 0.00463 C -0.00808 0.00394 -0.01328 0.00347 -0.01836 0.00232 C -0.01967 0.00209 -0.02071 0.00093 -0.02201 0.00023 C -0.02396 -0.00046 -0.02592 -0.00116 -0.02787 -0.00185 C -0.02956 -0.00324 -0.03099 -0.00486 -0.03269 -0.00602 C -0.03633 -0.00856 -0.03959 -0.00833 -0.04336 -0.01018 C -0.04545 -0.01134 -0.04727 -0.01342 -0.04935 -0.01458 C -0.05326 -0.01643 -0.0573 -0.01736 -0.0612 -0.01875 C -0.06328 -0.01944 -0.06524 -0.02037 -0.06719 -0.02083 L -0.07787 -0.02291 C -0.08073 -0.02361 -0.08347 -0.02453 -0.0862 -0.025 L -0.09584 -0.02708 C -0.10808 -0.02639 -0.12045 -0.02639 -0.13269 -0.025 C -0.13607 -0.02477 -0.13776 -0.02083 -0.13985 -0.01666 C -0.14076 -0.01458 -0.14128 -0.01227 -0.14219 -0.01018 C -0.14414 -0.00625 -0.14805 -0.00023 -0.15052 0.00232 C -0.15157 0.00347 -0.15287 0.00394 -0.15404 0.00463 C -0.15964 0.01459 -0.15625 0.00926 -0.16485 0.01945 C -0.1694 0.02477 -0.16706 0.02269 -0.17201 0.0257 C -0.17279 0.02778 -0.17318 0.03056 -0.17435 0.03195 C -0.17526 0.03334 -0.17696 0.03264 -0.17787 0.03426 C -0.17878 0.03565 -0.17826 0.03866 -0.17904 0.04051 C -0.17995 0.04259 -0.18151 0.04329 -0.18269 0.04468 C -0.18425 0.04908 -0.18646 0.05255 -0.18737 0.05741 C -0.18776 0.05949 -0.18802 0.06181 -0.18868 0.06389 C -0.1892 0.06597 -0.19037 0.06783 -0.19102 0.07014 C -0.19206 0.07431 -0.19258 0.07871 -0.19336 0.08287 C -0.19375 0.08496 -0.19427 0.08704 -0.19453 0.08912 C -0.19636 0.10463 -0.19545 0.0963 -0.19688 0.11459 C -0.19636 0.14306 -0.19662 0.17107 -0.19453 0.19931 C -0.19427 0.20278 -0.19375 0.20625 -0.19336 0.20972 C -0.19297 0.21412 -0.19271 0.21829 -0.19219 0.22246 C -0.19154 0.22824 -0.19037 0.2338 -0.18985 0.23935 C -0.18946 0.24375 -0.1892 0.24792 -0.18868 0.25209 C -0.18282 0.29005 -0.18894 0.24005 -0.18503 0.27107 C -0.18464 0.27477 -0.18425 0.27824 -0.18386 0.28172 C -0.18347 0.28449 -0.18308 0.28727 -0.18269 0.29028 C -0.18217 0.29375 -0.1819 0.29722 -0.18151 0.3007 C -0.18112 0.30301 -0.1806 0.30486 -0.18034 0.30718 L -0.17787 0.32408 C -0.17748 0.33033 -0.17735 0.33681 -0.1767 0.34306 C -0.17657 0.34537 -0.17578 0.34722 -0.17552 0.34954 C -0.175 0.35301 -0.17487 0.35648 -0.17435 0.35996 C -0.1737 0.36435 -0.1737 0.36968 -0.17201 0.37269 L -0.16836 0.37917 C -0.16797 0.38195 -0.16797 0.38496 -0.16719 0.3875 C -0.16628 0.39074 -0.16472 0.39306 -0.16368 0.39607 C -0.15469 0.41806 -0.16875 0.38496 -0.15769 0.4088 C -0.15495 0.41459 -0.1556 0.41667 -0.1517 0.4213 C -0.15065 0.42269 -0.14922 0.42246 -0.14818 0.42361 C -0.14571 0.42593 -0.14102 0.43195 -0.14102 0.43218 C -0.13698 0.43125 -0.13295 0.43218 -0.12904 0.42986 C -0.12774 0.42917 -0.12761 0.42547 -0.1267 0.42361 C -0.12565 0.4213 -0.12422 0.41945 -0.12318 0.41713 C -0.12188 0.41459 -0.1211 0.41111 -0.11953 0.4088 C -0.11745 0.40533 -0.11472 0.40324 -0.11237 0.40023 L -0.10769 0.39398 C -0.10651 0.39468 -0.10521 0.39491 -0.10404 0.39607 C -0.10196 0.39792 -0.09818 0.40324 -0.09701 0.40648 C -0.09506 0.41181 -0.09414 0.41829 -0.09219 0.42361 L -0.08985 0.42986 C -0.08698 0.44491 -0.08881 0.43889 -0.08503 0.44884 C -0.08425 0.45324 -0.08412 0.45787 -0.08269 0.46158 C -0.0819 0.46366 -0.08099 0.46574 -0.08034 0.46806 C -0.07839 0.47454 -0.07982 0.47616 -0.0767 0.48287 C -0.07578 0.48472 -0.07435 0.48565 -0.07318 0.48704 C -0.07279 0.49121 -0.07227 0.49537 -0.07201 0.49977 C -0.07045 0.5206 -0.07162 0.51343 -0.06953 0.5294 C -0.06927 0.53218 -0.06888 0.53496 -0.06836 0.53773 C -0.0681 0.53935 -0.06758 0.54051 -0.06719 0.54213 " pathEditMode="relative" rAng="0" ptsTypes="AAAAAAAAAAAAAAAAAAAAAAAAAAAAAAAAAAAAAAAAAAAAAAAAAAAAAAAAAAAAAAAAAAAAAA">
                                      <p:cBhvr>
                                        <p:cTn id="60" dur="2000" fill="hold"/>
                                        <p:tgtEl>
                                          <p:spTgt spid="108"/>
                                        </p:tgtEl>
                                        <p:attrNameLst>
                                          <p:attrName>ppt_x</p:attrName>
                                          <p:attrName>ppt_y</p:attrName>
                                        </p:attrNameLst>
                                      </p:cBhvr>
                                      <p:rCtr x="-9701" y="25278"/>
                                    </p:animMotion>
                                  </p:childTnLst>
                                </p:cTn>
                              </p:par>
                              <p:par>
                                <p:cTn id="61" presetID="0" presetClass="path" presetSubtype="0" accel="50000" decel="50000" fill="hold" grpId="0" nodeType="withEffect">
                                  <p:stCondLst>
                                    <p:cond delay="0"/>
                                  </p:stCondLst>
                                  <p:childTnLst>
                                    <p:animMotion origin="layout" path="M -0.00196 0.0081 C -0.00717 0.0088 -0.01237 0.00972 -0.01745 0.01019 C -0.03933 0.01134 -0.0612 0.00972 -0.08295 0.01227 C -0.10157 0.01435 -0.11602 0.025 -0.13295 0.0375 C -0.13894 0.04213 -0.14506 0.04699 -0.15079 0.05232 C -0.16133 0.0625 -0.1711 0.07477 -0.18178 0.08426 C -0.18412 0.08634 -0.18659 0.08796 -0.18881 0.09051 C -0.1931 0.09537 -0.1961 0.10116 -0.19961 0.10741 C -0.20769 0.1412 -0.1974 0.09977 -0.21029 0.1456 C -0.2112 0.14884 -0.21172 0.15278 -0.21263 0.15602 C -0.21446 0.1625 -0.21706 0.16852 -0.21862 0.17523 C -0.22071 0.1838 -0.22461 0.21389 -0.22579 0.22176 C -0.22618 0.22732 -0.22657 0.23287 -0.22696 0.23866 C -0.22735 0.2463 -0.22748 0.25417 -0.22813 0.26181 C -0.22865 0.26898 -0.22969 0.27593 -0.23047 0.2831 C -0.23086 0.29074 -0.23165 0.29861 -0.23165 0.30625 C -0.23165 0.32269 -0.23125 0.33889 -0.23047 0.35509 C -0.23034 0.35787 -0.22969 0.36065 -0.2293 0.36343 C -0.22852 0.3713 -0.228 0.37917 -0.22696 0.38681 C -0.225 0.40093 -0.225 0.39653 -0.22214 0.40787 C -0.22045 0.41482 -0.21967 0.42269 -0.21745 0.42917 C -0.2129 0.44236 -0.20704 0.4544 -0.20196 0.46713 C -0.20118 0.46921 -0.20053 0.47176 -0.19961 0.47361 C -0.19805 0.47639 -0.19636 0.47894 -0.1948 0.48195 C -0.19193 0.4875 -0.18946 0.49352 -0.18646 0.49884 C -0.18542 0.5007 -0.18412 0.50185 -0.18295 0.50301 C -0.17904 0.50741 -0.17513 0.51204 -0.17097 0.51574 C -0.16941 0.51713 -0.16771 0.51852 -0.16628 0.52014 C -0.16381 0.52269 -0.16146 0.5257 -0.15912 0.52847 C -0.15795 0.52986 -0.15651 0.53102 -0.1556 0.53264 L -0.14128 0.5581 C -0.14011 0.56019 -0.13868 0.56204 -0.13763 0.56458 C -0.13204 0.57963 -0.1349 0.57361 -0.1293 0.58357 C -0.12422 0.61065 -0.1293 0.58056 -0.12579 0.62593 C -0.1254 0.63171 -0.12448 0.63727 -0.12344 0.64283 C -0.12305 0.64491 -0.12305 0.64745 -0.12227 0.64908 C -0.12136 0.65116 -0.1198 0.65185 -0.11862 0.65347 C -0.10912 0.65255 -0.09961 0.65255 -0.09011 0.65116 C -0.0862 0.6507 -0.08204 0.64306 -0.07943 0.64074 C -0.07774 0.63935 -0.07631 0.6375 -0.07461 0.63634 C -0.07227 0.63472 -0.06993 0.63333 -0.06745 0.63218 C -0.06276 0.63009 -0.06042 0.6294 -0.0556 0.62593 C -0.05391 0.62477 -0.05248 0.62269 -0.05079 0.62153 C -0.04375 0.61667 -0.04506 0.61829 -0.03894 0.61528 C -0.03776 0.61458 -0.03659 0.61343 -0.03529 0.6132 C -0.03099 0.6125 -0.02657 0.6132 -0.02227 0.6132 " pathEditMode="relative" ptsTypes="AAAAAAAAAAAAAAAAAAAAAAAAAAAAAAAAAAAAAAAAAAAAAA">
                                      <p:cBhvr>
                                        <p:cTn id="62" dur="2000" fill="hold"/>
                                        <p:tgtEl>
                                          <p:spTgt spid="116"/>
                                        </p:tgtEl>
                                        <p:attrNameLst>
                                          <p:attrName>ppt_x</p:attrName>
                                          <p:attrName>ppt_y</p:attrName>
                                        </p:attrNameLst>
                                      </p:cBhvr>
                                    </p:animMotion>
                                  </p:childTnLst>
                                </p:cTn>
                              </p:par>
                            </p:childTnLst>
                          </p:cTn>
                        </p:par>
                        <p:par>
                          <p:cTn id="63" fill="hold">
                            <p:stCondLst>
                              <p:cond delay="2000"/>
                            </p:stCondLst>
                            <p:childTnLst>
                              <p:par>
                                <p:cTn id="64" presetID="0" presetClass="path" presetSubtype="0" accel="50000" decel="50000" fill="hold" grpId="0" nodeType="afterEffect">
                                  <p:stCondLst>
                                    <p:cond delay="0"/>
                                  </p:stCondLst>
                                  <p:childTnLst>
                                    <p:animMotion origin="layout" path="M 0 0 L -0.02149 0.00208 C -0.0306 0.00278 -0.03985 0.00255 -0.04883 0.00417 C -0.05652 0.00533 -0.06394 0.00833 -0.07149 0.01042 C -0.09766 0.01829 -0.08594 0.01482 -0.11198 0.02523 C -0.11394 0.02616 -0.11589 0.02662 -0.11797 0.02732 L -0.12865 0.03171 C -0.13568 0.03449 -0.13282 0.0338 -0.14167 0.03796 C -0.14649 0.04028 -0.15144 0.04144 -0.15599 0.04445 C -0.17071 0.05371 -0.16459 0.0507 -0.17383 0.05486 C -0.17865 0.05926 -0.18321 0.06412 -0.18816 0.06759 C -0.19011 0.06898 -0.19219 0.07014 -0.19415 0.07176 C -0.19961 0.07662 -0.21407 0.09537 -0.2155 0.09722 C -0.21784 0.1 -0.22045 0.10255 -0.22266 0.10579 C -0.225 0.10926 -0.22735 0.11296 -0.22982 0.11621 C -0.22982 0.11621 -0.24089 0.1294 -0.24415 0.13333 C -0.24766 0.1375 -0.25183 0.14051 -0.25482 0.14583 L -0.26198 0.15857 C -0.26355 0.16134 -0.2655 0.16366 -0.26667 0.16713 C -0.26758 0.16921 -0.26823 0.1713 -0.26915 0.17338 C -0.27149 0.17917 -0.27422 0.18426 -0.27631 0.19028 C -0.27748 0.19398 -0.27865 0.19746 -0.27982 0.20093 C -0.2806 0.20301 -0.28152 0.20509 -0.28217 0.20741 C -0.28282 0.20926 -0.28282 0.21158 -0.28334 0.21366 C -0.28399 0.21597 -0.28516 0.21783 -0.28581 0.21991 C -0.29076 0.2375 -0.28256 0.21458 -0.28933 0.23264 C -0.2905 0.24421 -0.29128 0.25232 -0.29167 0.26435 C -0.29232 0.28125 -0.29258 0.29838 -0.29297 0.31528 C -0.29362 0.35486 -0.29076 0.36968 -0.29532 0.39769 C -0.29571 0.4 -0.2961 0.40208 -0.29649 0.40417 C -0.2961 0.42454 -0.29597 0.44514 -0.29532 0.46551 C -0.29519 0.47107 -0.2948 0.47685 -0.29415 0.48241 C -0.29362 0.48681 -0.29167 0.49514 -0.29167 0.49514 C -0.29297 0.50371 -0.29362 0.51227 -0.29532 0.5206 C -0.2961 0.52431 -0.29766 0.52755 -0.29883 0.53102 C -0.29961 0.53333 -0.30027 0.53565 -0.30131 0.5375 C -0.30261 0.54005 -0.30456 0.54144 -0.30599 0.54375 C -0.30847 0.54792 -0.31003 0.55463 -0.31316 0.55648 C -0.3181 0.55949 -0.31563 0.55741 -0.32032 0.56296 C -0.32071 0.56505 -0.32084 0.56736 -0.32149 0.56921 C -0.32396 0.57685 -0.32956 0.59121 -0.33334 0.59884 C -0.33568 0.60324 -0.3379 0.60764 -0.3405 0.61158 C -0.34232 0.61412 -0.34454 0.61574 -0.34649 0.61783 C -0.34987 0.62685 -0.34857 0.62477 -0.35482 0.63264 C -0.35834 0.63704 -0.36133 0.64398 -0.3655 0.64537 L -0.37149 0.64746 C -0.37305 0.64884 -0.37474 0.65 -0.37631 0.65185 C -0.378 0.65371 -0.3793 0.65625 -0.38099 0.6581 C -0.38243 0.65949 -0.38816 0.66181 -0.38933 0.66227 C -0.3961 0.66574 -0.38985 0.66435 -0.4 0.66435 " pathEditMode="relative" ptsTypes="AAAAAAAAAAAAAAAAAAAAAAAAAAAAAAAAAAAAAAAAAAAAAAAAAA">
                                      <p:cBhvr>
                                        <p:cTn id="65" dur="2000" fill="hold"/>
                                        <p:tgtEl>
                                          <p:spTgt spid="111"/>
                                        </p:tgtEl>
                                        <p:attrNameLst>
                                          <p:attrName>ppt_x</p:attrName>
                                          <p:attrName>ppt_y</p:attrName>
                                        </p:attrNameLst>
                                      </p:cBhvr>
                                    </p:animMotion>
                                  </p:childTnLst>
                                </p:cTn>
                              </p:par>
                              <p:par>
                                <p:cTn id="66" presetID="0" presetClass="path" presetSubtype="0" accel="50000" decel="50000" fill="hold" grpId="0" nodeType="withEffect">
                                  <p:stCondLst>
                                    <p:cond delay="0"/>
                                  </p:stCondLst>
                                  <p:childTnLst>
                                    <p:animMotion origin="layout" path="M 0.00066 0.00556 C -0.00052 0.01042 -0.00182 0.01528 -0.00286 0.02037 C -0.00338 0.02223 -0.00351 0.02477 -0.00403 0.02662 C -0.00546 0.03102 -0.00794 0.0345 -0.00885 0.03936 C -0.00924 0.04144 -0.0095 0.04375 -0.01002 0.04561 C -0.01145 0.05 -0.01484 0.05834 -0.01484 0.05834 L -0.02083 0.09005 C -0.02083 0.09005 -0.02317 0.10278 -0.02317 0.10278 C -0.02356 0.10556 -0.02395 0.10857 -0.02434 0.11135 C -0.02473 0.11343 -0.02526 0.11551 -0.02552 0.1176 C -0.02604 0.12107 -0.0263 0.12477 -0.02669 0.12825 C -0.0263 0.16991 -0.02643 0.21158 -0.02552 0.25301 C -0.02526 0.26713 -0.02421 0.28125 -0.02317 0.29537 C -0.02278 0.30093 -0.02239 0.30672 -0.022 0.31227 C -0.02161 0.31875 -0.02135 0.325 -0.02083 0.33149 C -0.02057 0.33496 -0.01992 0.33843 -0.01966 0.3419 C -0.01914 0.34607 -0.01875 0.35047 -0.01835 0.35463 C -0.01796 0.3595 -0.0177 0.36459 -0.01718 0.36945 C -0.01692 0.37223 -0.0164 0.375 -0.01601 0.37801 C -0.01562 0.38149 -0.01523 0.38496 -0.01484 0.38843 C -0.01106 0.41875 -0.01718 0.36737 -0.01119 0.40973 C -0.01067 0.41389 -0.00989 0.42014 -0.00885 0.42454 C -0.00742 0.43033 -0.00377 0.4419 -0.00169 0.44561 C -0.00052 0.44769 0.00079 0.44977 0.00183 0.45209 C 0.01094 0.4713 -0.00533 0.44144 0.00899 0.4669 C 0.00938 0.46899 0.00951 0.4713 0.01016 0.47315 C 0.0112 0.4757 0.01277 0.47732 0.01381 0.47963 C 0.01472 0.48149 0.0155 0.48357 0.01615 0.48588 C 0.01706 0.48866 0.01862 0.49445 0.01862 0.49445 " pathEditMode="relative" ptsTypes="AAAAAAAAAAAAAAAAAAAAAAAAAAAAA">
                                      <p:cBhvr>
                                        <p:cTn id="67" dur="2000" fill="hold"/>
                                        <p:tgtEl>
                                          <p:spTgt spid="117"/>
                                        </p:tgtEl>
                                        <p:attrNameLst>
                                          <p:attrName>ppt_x</p:attrName>
                                          <p:attrName>ppt_y</p:attrName>
                                        </p:attrNameLst>
                                      </p:cBhvr>
                                    </p:animMotion>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46"/>
                                        </p:tgtEl>
                                        <p:attrNameLst>
                                          <p:attrName>style.visibility</p:attrName>
                                        </p:attrNameLst>
                                      </p:cBhvr>
                                      <p:to>
                                        <p:strVal val="visible"/>
                                      </p:to>
                                    </p:set>
                                  </p:childTnLst>
                                </p:cTn>
                              </p:par>
                            </p:childTnLst>
                          </p:cTn>
                        </p:par>
                        <p:par>
                          <p:cTn id="72" fill="hold">
                            <p:stCondLst>
                              <p:cond delay="0"/>
                            </p:stCondLst>
                            <p:childTnLst>
                              <p:par>
                                <p:cTn id="73" presetID="9"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dissolve">
                                      <p:cBhvr>
                                        <p:cTn id="7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5" grpId="0" animBg="1"/>
      <p:bldP spid="134" grpId="0" animBg="1"/>
      <p:bldP spid="93" grpId="0" animBg="1"/>
      <p:bldP spid="99" grpId="0" animBg="1"/>
      <p:bldP spid="111" grpId="0" animBg="1"/>
      <p:bldP spid="90" grpId="0" animBg="1"/>
      <p:bldP spid="116" grpId="0" animBg="1"/>
      <p:bldP spid="104" grpId="0" animBg="1"/>
      <p:bldP spid="108" grpId="0" animBg="1"/>
      <p:bldP spid="117" grpId="0" animBg="1"/>
      <p:bldP spid="5" grpId="0" animBg="1"/>
      <p:bldP spid="137" grpId="0" animBg="1"/>
      <p:bldP spid="6" grpId="0" animBg="1"/>
      <p:bldP spid="138" grpId="0" animBg="1"/>
      <p:bldP spid="107" grpId="0" animBg="1"/>
      <p:bldP spid="110" grpId="0" animBg="1"/>
      <p:bldP spid="112" grpId="0" animBg="1"/>
      <p:bldP spid="113" grpId="0" animBg="1"/>
      <p:bldP spid="1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Related image">
            <a:hlinkClick r:id="rId2"/>
            <a:extLst>
              <a:ext uri="{FF2B5EF4-FFF2-40B4-BE49-F238E27FC236}">
                <a16:creationId xmlns:a16="http://schemas.microsoft.com/office/drawing/2014/main" id="{61BEF1CE-2122-AD45-897F-D7F4CF652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71" y="1418088"/>
            <a:ext cx="6411103" cy="4776400"/>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a:extLst>
              <a:ext uri="{FF2B5EF4-FFF2-40B4-BE49-F238E27FC236}">
                <a16:creationId xmlns:a16="http://schemas.microsoft.com/office/drawing/2014/main" id="{C2CACDCE-6864-044D-8E72-54B3C5A6F588}"/>
              </a:ext>
            </a:extLst>
          </p:cNvPr>
          <p:cNvSpPr/>
          <p:nvPr/>
        </p:nvSpPr>
        <p:spPr>
          <a:xfrm>
            <a:off x="374611" y="994774"/>
            <a:ext cx="6641967" cy="5605491"/>
          </a:xfrm>
          <a:prstGeom prst="frame">
            <a:avLst>
              <a:gd name="adj1" fmla="val 842"/>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054A2AC9-06B6-0640-B7D7-5DDBF224A886}"/>
              </a:ext>
            </a:extLst>
          </p:cNvPr>
          <p:cNvCxnSpPr>
            <a:cxnSpLocks/>
          </p:cNvCxnSpPr>
          <p:nvPr/>
        </p:nvCxnSpPr>
        <p:spPr>
          <a:xfrm>
            <a:off x="6972274" y="1012311"/>
            <a:ext cx="2818417" cy="1998985"/>
          </a:xfrm>
          <a:prstGeom prst="line">
            <a:avLst/>
          </a:prstGeom>
          <a:ln w="1270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81C98BB2-5C6F-684D-95C9-CE14F3B287DF}"/>
              </a:ext>
            </a:extLst>
          </p:cNvPr>
          <p:cNvCxnSpPr>
            <a:cxnSpLocks/>
          </p:cNvCxnSpPr>
          <p:nvPr/>
        </p:nvCxnSpPr>
        <p:spPr>
          <a:xfrm flipV="1">
            <a:off x="6972274" y="5526773"/>
            <a:ext cx="2818417" cy="10734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4" descr="Image result for synapse clipart">
            <a:hlinkClick r:id="rId4"/>
            <a:extLst>
              <a:ext uri="{FF2B5EF4-FFF2-40B4-BE49-F238E27FC236}">
                <a16:creationId xmlns:a16="http://schemas.microsoft.com/office/drawing/2014/main" id="{588A134F-6FB2-B444-9495-7D6CF184DD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0691" y="2627085"/>
            <a:ext cx="1579711" cy="28708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7" name="Isosceles Triangle 121">
            <a:extLst>
              <a:ext uri="{FF2B5EF4-FFF2-40B4-BE49-F238E27FC236}">
                <a16:creationId xmlns:a16="http://schemas.microsoft.com/office/drawing/2014/main" id="{C54B878C-7784-834E-9633-E3C5D312DA9E}"/>
              </a:ext>
            </a:extLst>
          </p:cNvPr>
          <p:cNvSpPr/>
          <p:nvPr/>
        </p:nvSpPr>
        <p:spPr>
          <a:xfrm rot="1977731">
            <a:off x="10331876" y="3960391"/>
            <a:ext cx="143406" cy="109149"/>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6F45F74-020B-3844-ABCD-FB1F9C20C608}"/>
              </a:ext>
            </a:extLst>
          </p:cNvPr>
          <p:cNvSpPr/>
          <p:nvPr/>
        </p:nvSpPr>
        <p:spPr>
          <a:xfrm>
            <a:off x="10232047" y="3177423"/>
            <a:ext cx="368073" cy="315427"/>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D7F5DDB2-07EF-1D4A-9DAF-765CCF147763}"/>
              </a:ext>
            </a:extLst>
          </p:cNvPr>
          <p:cNvSpPr/>
          <p:nvPr/>
        </p:nvSpPr>
        <p:spPr>
          <a:xfrm>
            <a:off x="10679923" y="3210542"/>
            <a:ext cx="389195" cy="432141"/>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Isosceles Triangle 121">
            <a:extLst>
              <a:ext uri="{FF2B5EF4-FFF2-40B4-BE49-F238E27FC236}">
                <a16:creationId xmlns:a16="http://schemas.microsoft.com/office/drawing/2014/main" id="{5C44CC96-A42F-8D4B-8CF1-3BD915D7FCFE}"/>
              </a:ext>
            </a:extLst>
          </p:cNvPr>
          <p:cNvSpPr/>
          <p:nvPr/>
        </p:nvSpPr>
        <p:spPr>
          <a:xfrm rot="5151453">
            <a:off x="10014624" y="3924676"/>
            <a:ext cx="169519" cy="9233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21">
            <a:extLst>
              <a:ext uri="{FF2B5EF4-FFF2-40B4-BE49-F238E27FC236}">
                <a16:creationId xmlns:a16="http://schemas.microsoft.com/office/drawing/2014/main" id="{E7E1A6B0-FAF4-CB4C-B35C-B8F3C0EF11E1}"/>
              </a:ext>
            </a:extLst>
          </p:cNvPr>
          <p:cNvSpPr/>
          <p:nvPr/>
        </p:nvSpPr>
        <p:spPr>
          <a:xfrm rot="13109615">
            <a:off x="11153358" y="3946456"/>
            <a:ext cx="143406" cy="109149"/>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21">
            <a:extLst>
              <a:ext uri="{FF2B5EF4-FFF2-40B4-BE49-F238E27FC236}">
                <a16:creationId xmlns:a16="http://schemas.microsoft.com/office/drawing/2014/main" id="{0BA1AB2D-4E43-7940-BE63-4D93FAD85A7F}"/>
              </a:ext>
            </a:extLst>
          </p:cNvPr>
          <p:cNvSpPr/>
          <p:nvPr/>
        </p:nvSpPr>
        <p:spPr>
          <a:xfrm rot="10356110">
            <a:off x="10791097" y="3374922"/>
            <a:ext cx="143406" cy="109149"/>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AD91C63-7CF1-3E4C-888D-C6693F51F3D0}"/>
              </a:ext>
            </a:extLst>
          </p:cNvPr>
          <p:cNvSpPr txBox="1"/>
          <p:nvPr/>
        </p:nvSpPr>
        <p:spPr>
          <a:xfrm>
            <a:off x="60548" y="78431"/>
            <a:ext cx="7017146" cy="707886"/>
          </a:xfrm>
          <a:prstGeom prst="rect">
            <a:avLst/>
          </a:prstGeom>
          <a:noFill/>
        </p:spPr>
        <p:txBody>
          <a:bodyPr wrap="square" rtlCol="0">
            <a:spAutoFit/>
          </a:bodyPr>
          <a:lstStyle/>
          <a:p>
            <a:r>
              <a:rPr lang="en-US" sz="4000">
                <a:latin typeface="+mj-lt"/>
              </a:rPr>
              <a:t>Where are we going in the brain?</a:t>
            </a:r>
          </a:p>
        </p:txBody>
      </p:sp>
      <p:sp>
        <p:nvSpPr>
          <p:cNvPr id="35" name="Isosceles Triangle 121">
            <a:extLst>
              <a:ext uri="{FF2B5EF4-FFF2-40B4-BE49-F238E27FC236}">
                <a16:creationId xmlns:a16="http://schemas.microsoft.com/office/drawing/2014/main" id="{ED134736-4297-8440-B7C0-B334D2AA1B55}"/>
              </a:ext>
            </a:extLst>
          </p:cNvPr>
          <p:cNvSpPr/>
          <p:nvPr/>
        </p:nvSpPr>
        <p:spPr>
          <a:xfrm rot="1977731">
            <a:off x="10802818" y="3948997"/>
            <a:ext cx="143406" cy="109149"/>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121">
            <a:extLst>
              <a:ext uri="{FF2B5EF4-FFF2-40B4-BE49-F238E27FC236}">
                <a16:creationId xmlns:a16="http://schemas.microsoft.com/office/drawing/2014/main" id="{1CF6B31D-CC6D-F44B-B537-35BAD358C01E}"/>
              </a:ext>
            </a:extLst>
          </p:cNvPr>
          <p:cNvSpPr/>
          <p:nvPr/>
        </p:nvSpPr>
        <p:spPr>
          <a:xfrm rot="1634679">
            <a:off x="10374506" y="3271294"/>
            <a:ext cx="143406" cy="109149"/>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16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D509EC-05A2-4277-8AAD-E391B54C6390}"/>
              </a:ext>
            </a:extLst>
          </p:cNvPr>
          <p:cNvSpPr txBox="1"/>
          <p:nvPr/>
        </p:nvSpPr>
        <p:spPr>
          <a:xfrm>
            <a:off x="922256" y="3142"/>
            <a:ext cx="10567447"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latin typeface="Calibri Light"/>
                <a:cs typeface="Calibri"/>
              </a:rPr>
              <a:t>How Does MDMA Affect Serotonin Pathways? </a:t>
            </a:r>
            <a:endParaRPr lang="en-US" b="1"/>
          </a:p>
        </p:txBody>
      </p:sp>
      <p:pic>
        <p:nvPicPr>
          <p:cNvPr id="1032" name="Picture 8" descr="Related image">
            <a:hlinkClick r:id="rId3"/>
            <a:extLst>
              <a:ext uri="{FF2B5EF4-FFF2-40B4-BE49-F238E27FC236}">
                <a16:creationId xmlns:a16="http://schemas.microsoft.com/office/drawing/2014/main" id="{A3BDB6BE-9CC9-8E4C-85EA-15B6C02B0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7701"/>
            <a:ext cx="6863475" cy="5113426"/>
          </a:xfrm>
          <a:prstGeom prst="rect">
            <a:avLst/>
          </a:prstGeom>
          <a:noFill/>
          <a:extLst>
            <a:ext uri="{909E8E84-426E-40DD-AFC4-6F175D3DCCD1}">
              <a14:hiddenFill xmlns:a14="http://schemas.microsoft.com/office/drawing/2010/main">
                <a:solidFill>
                  <a:srgbClr val="FFFFFF"/>
                </a:solidFill>
              </a14:hiddenFill>
            </a:ext>
          </a:extLst>
        </p:spPr>
      </p:pic>
      <p:sp>
        <p:nvSpPr>
          <p:cNvPr id="7" name="Donut 6">
            <a:extLst>
              <a:ext uri="{FF2B5EF4-FFF2-40B4-BE49-F238E27FC236}">
                <a16:creationId xmlns:a16="http://schemas.microsoft.com/office/drawing/2014/main" id="{B3951FD4-A3B4-C243-A6ED-1B9917258493}"/>
              </a:ext>
            </a:extLst>
          </p:cNvPr>
          <p:cNvSpPr/>
          <p:nvPr/>
        </p:nvSpPr>
        <p:spPr>
          <a:xfrm>
            <a:off x="2316252" y="3602537"/>
            <a:ext cx="538843" cy="561962"/>
          </a:xfrm>
          <a:prstGeom prst="donut">
            <a:avLst>
              <a:gd name="adj" fmla="val 64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a:extLst>
              <a:ext uri="{FF2B5EF4-FFF2-40B4-BE49-F238E27FC236}">
                <a16:creationId xmlns:a16="http://schemas.microsoft.com/office/drawing/2014/main" id="{638FCBEC-0776-8744-80F2-D3832A9C59D9}"/>
              </a:ext>
            </a:extLst>
          </p:cNvPr>
          <p:cNvSpPr/>
          <p:nvPr/>
        </p:nvSpPr>
        <p:spPr>
          <a:xfrm>
            <a:off x="922256" y="1097702"/>
            <a:ext cx="4335544" cy="1293585"/>
          </a:xfrm>
          <a:prstGeom prst="donut">
            <a:avLst>
              <a:gd name="adj" fmla="val 647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4" name="Donut 13">
            <a:extLst>
              <a:ext uri="{FF2B5EF4-FFF2-40B4-BE49-F238E27FC236}">
                <a16:creationId xmlns:a16="http://schemas.microsoft.com/office/drawing/2014/main" id="{DD31FB0E-112A-C84C-844E-00310423A304}"/>
              </a:ext>
            </a:extLst>
          </p:cNvPr>
          <p:cNvSpPr/>
          <p:nvPr/>
        </p:nvSpPr>
        <p:spPr>
          <a:xfrm>
            <a:off x="3179238" y="5538662"/>
            <a:ext cx="1132115" cy="1048657"/>
          </a:xfrm>
          <a:prstGeom prst="donut">
            <a:avLst>
              <a:gd name="adj" fmla="val 6472"/>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a:extLst>
              <a:ext uri="{FF2B5EF4-FFF2-40B4-BE49-F238E27FC236}">
                <a16:creationId xmlns:a16="http://schemas.microsoft.com/office/drawing/2014/main" id="{878A20F9-73FD-8843-BF3F-4010AD620712}"/>
              </a:ext>
            </a:extLst>
          </p:cNvPr>
          <p:cNvSpPr/>
          <p:nvPr/>
        </p:nvSpPr>
        <p:spPr>
          <a:xfrm>
            <a:off x="2855095" y="3659777"/>
            <a:ext cx="387052" cy="439553"/>
          </a:xfrm>
          <a:prstGeom prst="donut">
            <a:avLst>
              <a:gd name="adj" fmla="val 6472"/>
            </a:avLst>
          </a:prstGeom>
          <a:solidFill>
            <a:srgbClr val="FF2EF8"/>
          </a:solidFill>
          <a:ln>
            <a:solidFill>
              <a:srgbClr val="FF2E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34" name="Picture 10" descr="Related image">
            <a:hlinkClick r:id="rId5"/>
            <a:extLst>
              <a:ext uri="{FF2B5EF4-FFF2-40B4-BE49-F238E27FC236}">
                <a16:creationId xmlns:a16="http://schemas.microsoft.com/office/drawing/2014/main" id="{5C34D47E-5E2E-9149-97DA-C703998232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3136" y="1644160"/>
            <a:ext cx="2045085" cy="2045085"/>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pic>
        <p:nvPicPr>
          <p:cNvPr id="1048" name="Picture 24" descr="Related image">
            <a:hlinkClick r:id="rId7"/>
            <a:extLst>
              <a:ext uri="{FF2B5EF4-FFF2-40B4-BE49-F238E27FC236}">
                <a16:creationId xmlns:a16="http://schemas.microsoft.com/office/drawing/2014/main" id="{4B666AF7-1EF8-694F-B1E6-4130A1E9C9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0151" y="4376501"/>
            <a:ext cx="2964529" cy="1431174"/>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052" name="Picture 28" descr="Image result for no hunger clipart">
            <a:hlinkClick r:id="rId9"/>
            <a:extLst>
              <a:ext uri="{FF2B5EF4-FFF2-40B4-BE49-F238E27FC236}">
                <a16:creationId xmlns:a16="http://schemas.microsoft.com/office/drawing/2014/main" id="{91521BA6-AAD3-5644-8C56-C4A29AE0F1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62309" y="1403805"/>
            <a:ext cx="2329008" cy="174675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1026" name="Picture 2" descr="Related image">
            <a:hlinkClick r:id="rId11"/>
            <a:extLst>
              <a:ext uri="{FF2B5EF4-FFF2-40B4-BE49-F238E27FC236}">
                <a16:creationId xmlns:a16="http://schemas.microsoft.com/office/drawing/2014/main" id="{5EF517F0-3A4D-384E-80EF-BD0FD9C74C9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63475" y="3781784"/>
            <a:ext cx="2025891" cy="2025891"/>
          </a:xfrm>
          <a:prstGeom prst="rect">
            <a:avLst/>
          </a:prstGeom>
          <a:noFill/>
          <a:ln w="38100">
            <a:solidFill>
              <a:srgbClr val="FF2EF8"/>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CCE7B3B-1B12-434A-8900-1E17AD3C600A}"/>
              </a:ext>
            </a:extLst>
          </p:cNvPr>
          <p:cNvSpPr/>
          <p:nvPr/>
        </p:nvSpPr>
        <p:spPr>
          <a:xfrm>
            <a:off x="10168110" y="5826704"/>
            <a:ext cx="877163" cy="169277"/>
          </a:xfrm>
          <a:prstGeom prst="rect">
            <a:avLst/>
          </a:prstGeom>
        </p:spPr>
        <p:txBody>
          <a:bodyPr wrap="none">
            <a:spAutoFit/>
          </a:bodyPr>
          <a:lstStyle/>
          <a:p>
            <a:r>
              <a:rPr lang="en-US" sz="500">
                <a:solidFill>
                  <a:srgbClr val="333333"/>
                </a:solidFill>
                <a:latin typeface="Times New Roman" panose="02020603050405020304" pitchFamily="18" charset="0"/>
              </a:rPr>
              <a:t>“Mouth.” </a:t>
            </a:r>
            <a:r>
              <a:rPr lang="en-US" sz="500" i="1">
                <a:solidFill>
                  <a:srgbClr val="333333"/>
                </a:solidFill>
                <a:latin typeface="Times New Roman" panose="02020603050405020304" pitchFamily="18" charset="0"/>
              </a:rPr>
              <a:t>Girls Love Style</a:t>
            </a:r>
            <a:r>
              <a:rPr lang="en-US" sz="500">
                <a:solidFill>
                  <a:srgbClr val="333333"/>
                </a:solidFill>
                <a:latin typeface="Times New Roman" panose="02020603050405020304" pitchFamily="18" charset="0"/>
              </a:rPr>
              <a:t>.</a:t>
            </a:r>
            <a:endParaRPr lang="en-US" sz="500"/>
          </a:p>
        </p:txBody>
      </p:sp>
      <p:sp>
        <p:nvSpPr>
          <p:cNvPr id="4" name="Rectangle 3">
            <a:extLst>
              <a:ext uri="{FF2B5EF4-FFF2-40B4-BE49-F238E27FC236}">
                <a16:creationId xmlns:a16="http://schemas.microsoft.com/office/drawing/2014/main" id="{4C784432-F9AC-1449-B17F-FAF50E177D18}"/>
              </a:ext>
            </a:extLst>
          </p:cNvPr>
          <p:cNvSpPr/>
          <p:nvPr/>
        </p:nvSpPr>
        <p:spPr>
          <a:xfrm>
            <a:off x="9573136" y="3689245"/>
            <a:ext cx="2254217" cy="169277"/>
          </a:xfrm>
          <a:prstGeom prst="rect">
            <a:avLst/>
          </a:prstGeom>
        </p:spPr>
        <p:txBody>
          <a:bodyPr wrap="square">
            <a:spAutoFit/>
          </a:bodyPr>
          <a:lstStyle/>
          <a:p>
            <a:r>
              <a:rPr lang="en-US" sz="500">
                <a:solidFill>
                  <a:srgbClr val="333333"/>
                </a:solidFill>
                <a:latin typeface="Times New Roman" panose="02020603050405020304" pitchFamily="18" charset="0"/>
              </a:rPr>
              <a:t>“Thinking Brain Machine Vector Clipart.” </a:t>
            </a:r>
            <a:r>
              <a:rPr lang="en-US" sz="500" i="1">
                <a:solidFill>
                  <a:srgbClr val="333333"/>
                </a:solidFill>
                <a:latin typeface="Times New Roman" panose="02020603050405020304" pitchFamily="18" charset="0"/>
              </a:rPr>
              <a:t>Free Photos and Images</a:t>
            </a:r>
            <a:r>
              <a:rPr lang="en-US" sz="500">
                <a:solidFill>
                  <a:srgbClr val="333333"/>
                </a:solidFill>
                <a:latin typeface="Times New Roman" panose="02020603050405020304" pitchFamily="18" charset="0"/>
              </a:rPr>
              <a:t>, 2018.</a:t>
            </a:r>
            <a:endParaRPr lang="en-US" sz="500"/>
          </a:p>
        </p:txBody>
      </p:sp>
      <p:sp>
        <p:nvSpPr>
          <p:cNvPr id="5" name="Rectangle 4">
            <a:extLst>
              <a:ext uri="{FF2B5EF4-FFF2-40B4-BE49-F238E27FC236}">
                <a16:creationId xmlns:a16="http://schemas.microsoft.com/office/drawing/2014/main" id="{2E2113F2-7048-AA44-913A-6F22C0E58449}"/>
              </a:ext>
            </a:extLst>
          </p:cNvPr>
          <p:cNvSpPr/>
          <p:nvPr/>
        </p:nvSpPr>
        <p:spPr>
          <a:xfrm>
            <a:off x="7245294" y="3150561"/>
            <a:ext cx="1677841" cy="169277"/>
          </a:xfrm>
          <a:prstGeom prst="rect">
            <a:avLst/>
          </a:prstGeom>
        </p:spPr>
        <p:txBody>
          <a:bodyPr wrap="square">
            <a:spAutoFit/>
          </a:bodyPr>
          <a:lstStyle/>
          <a:p>
            <a:r>
              <a:rPr lang="en-US" sz="500">
                <a:solidFill>
                  <a:srgbClr val="333333"/>
                </a:solidFill>
                <a:latin typeface="Times New Roman" panose="02020603050405020304" pitchFamily="18" charset="0"/>
              </a:rPr>
              <a:t>“Loss of Appetite.” </a:t>
            </a:r>
            <a:r>
              <a:rPr lang="en-US" sz="500" i="1">
                <a:solidFill>
                  <a:srgbClr val="333333"/>
                </a:solidFill>
                <a:latin typeface="Times New Roman" panose="02020603050405020304" pitchFamily="18" charset="0"/>
              </a:rPr>
              <a:t>How to Stop Being Hungry Quickly</a:t>
            </a:r>
            <a:r>
              <a:rPr lang="en-US" sz="500">
                <a:solidFill>
                  <a:srgbClr val="333333"/>
                </a:solidFill>
                <a:latin typeface="Times New Roman" panose="02020603050405020304" pitchFamily="18" charset="0"/>
              </a:rPr>
              <a:t>.</a:t>
            </a:r>
            <a:endParaRPr lang="en-US" sz="500"/>
          </a:p>
        </p:txBody>
      </p:sp>
      <p:sp>
        <p:nvSpPr>
          <p:cNvPr id="6" name="Rectangle 5">
            <a:extLst>
              <a:ext uri="{FF2B5EF4-FFF2-40B4-BE49-F238E27FC236}">
                <a16:creationId xmlns:a16="http://schemas.microsoft.com/office/drawing/2014/main" id="{DA36BBE3-7797-9840-B702-6E52EDEB6360}"/>
              </a:ext>
            </a:extLst>
          </p:cNvPr>
          <p:cNvSpPr/>
          <p:nvPr/>
        </p:nvSpPr>
        <p:spPr>
          <a:xfrm>
            <a:off x="7170938" y="5807675"/>
            <a:ext cx="1410964" cy="169277"/>
          </a:xfrm>
          <a:prstGeom prst="rect">
            <a:avLst/>
          </a:prstGeom>
        </p:spPr>
        <p:txBody>
          <a:bodyPr wrap="none">
            <a:spAutoFit/>
          </a:bodyPr>
          <a:lstStyle/>
          <a:p>
            <a:r>
              <a:rPr lang="en-US" sz="500">
                <a:solidFill>
                  <a:srgbClr val="333333"/>
                </a:solidFill>
                <a:latin typeface="Times New Roman" panose="02020603050405020304" pitchFamily="18" charset="0"/>
              </a:rPr>
              <a:t>“Smiling Face.” </a:t>
            </a:r>
            <a:r>
              <a:rPr lang="en-US" sz="500" i="1">
                <a:solidFill>
                  <a:srgbClr val="333333"/>
                </a:solidFill>
                <a:latin typeface="Times New Roman" panose="02020603050405020304" pitchFamily="18" charset="0"/>
              </a:rPr>
              <a:t>The Happy Folk at Bree</a:t>
            </a:r>
            <a:r>
              <a:rPr lang="en-US" sz="500">
                <a:solidFill>
                  <a:srgbClr val="333333"/>
                </a:solidFill>
                <a:latin typeface="Times New Roman" panose="02020603050405020304" pitchFamily="18" charset="0"/>
              </a:rPr>
              <a:t>, 2013.</a:t>
            </a:r>
            <a:endParaRPr lang="en-US" sz="500"/>
          </a:p>
        </p:txBody>
      </p:sp>
      <p:sp>
        <p:nvSpPr>
          <p:cNvPr id="8" name="Rectangle 7">
            <a:extLst>
              <a:ext uri="{FF2B5EF4-FFF2-40B4-BE49-F238E27FC236}">
                <a16:creationId xmlns:a16="http://schemas.microsoft.com/office/drawing/2014/main" id="{81A5D07F-7E4B-A345-9A1A-2556AFBBD1B9}"/>
              </a:ext>
            </a:extLst>
          </p:cNvPr>
          <p:cNvSpPr/>
          <p:nvPr/>
        </p:nvSpPr>
        <p:spPr>
          <a:xfrm>
            <a:off x="4517854" y="5941850"/>
            <a:ext cx="1479892" cy="169277"/>
          </a:xfrm>
          <a:prstGeom prst="rect">
            <a:avLst/>
          </a:prstGeom>
        </p:spPr>
        <p:txBody>
          <a:bodyPr wrap="none">
            <a:spAutoFit/>
          </a:bodyPr>
          <a:lstStyle/>
          <a:p>
            <a:r>
              <a:rPr lang="en-US" sz="500">
                <a:solidFill>
                  <a:srgbClr val="333333"/>
                </a:solidFill>
                <a:latin typeface="Times New Roman" panose="02020603050405020304" pitchFamily="18" charset="0"/>
              </a:rPr>
              <a:t>“Sagittal Section of Human Brain.” </a:t>
            </a:r>
            <a:r>
              <a:rPr lang="en-US" sz="500" i="1">
                <a:solidFill>
                  <a:srgbClr val="333333"/>
                </a:solidFill>
                <a:latin typeface="Times New Roman" panose="02020603050405020304" pitchFamily="18" charset="0"/>
              </a:rPr>
              <a:t>ABDPVTLTD</a:t>
            </a:r>
            <a:r>
              <a:rPr lang="en-US" sz="500">
                <a:solidFill>
                  <a:srgbClr val="333333"/>
                </a:solidFill>
                <a:latin typeface="Times New Roman" panose="02020603050405020304" pitchFamily="18" charset="0"/>
              </a:rPr>
              <a:t>.</a:t>
            </a:r>
            <a:endParaRPr lang="en-US" sz="500"/>
          </a:p>
        </p:txBody>
      </p:sp>
      <p:sp>
        <p:nvSpPr>
          <p:cNvPr id="17" name="Rectangle 16">
            <a:extLst>
              <a:ext uri="{FF2B5EF4-FFF2-40B4-BE49-F238E27FC236}">
                <a16:creationId xmlns:a16="http://schemas.microsoft.com/office/drawing/2014/main" id="{5F21DA40-F35C-CB40-AEF6-90EE3B9B5704}"/>
              </a:ext>
            </a:extLst>
          </p:cNvPr>
          <p:cNvSpPr/>
          <p:nvPr/>
        </p:nvSpPr>
        <p:spPr>
          <a:xfrm>
            <a:off x="0" y="6513300"/>
            <a:ext cx="6096000" cy="277576"/>
          </a:xfrm>
          <a:prstGeom prst="rect">
            <a:avLst/>
          </a:prstGeom>
        </p:spPr>
        <p:txBody>
          <a:bodyPr>
            <a:spAutoFit/>
          </a:bodyPr>
          <a:lstStyle/>
          <a:p>
            <a:pPr>
              <a:lnSpc>
                <a:spcPct val="200000"/>
              </a:lnSpc>
              <a:buNone/>
            </a:pPr>
            <a:r>
              <a:rPr lang="en-US" sz="700">
                <a:cs typeface="Calibri"/>
              </a:rPr>
              <a:t>National Institute on Drug Abuse. “MDMA (Ecstasy/Molly).” </a:t>
            </a:r>
            <a:r>
              <a:rPr lang="en-US" sz="700" i="1">
                <a:cs typeface="Calibri"/>
              </a:rPr>
              <a:t>NIDA</a:t>
            </a:r>
            <a:r>
              <a:rPr lang="en-US" sz="700">
                <a:cs typeface="Calibri"/>
              </a:rPr>
              <a:t>, </a:t>
            </a:r>
            <a:r>
              <a:rPr lang="en-US" sz="700" err="1">
                <a:cs typeface="Calibri"/>
              </a:rPr>
              <a:t>www.drugabuse.gov</a:t>
            </a:r>
            <a:r>
              <a:rPr lang="en-US" sz="700">
                <a:cs typeface="Calibri"/>
              </a:rPr>
              <a:t>/publications/</a:t>
            </a:r>
            <a:r>
              <a:rPr lang="en-US" sz="700" err="1">
                <a:cs typeface="Calibri"/>
              </a:rPr>
              <a:t>drugfacts</a:t>
            </a:r>
            <a:r>
              <a:rPr lang="en-US" sz="700">
                <a:cs typeface="Calibri"/>
              </a:rPr>
              <a:t>/</a:t>
            </a:r>
            <a:r>
              <a:rPr lang="en-US" sz="700" err="1">
                <a:cs typeface="Calibri"/>
              </a:rPr>
              <a:t>mdma-ecstasymolly</a:t>
            </a:r>
            <a:r>
              <a:rPr lang="en-US" sz="700">
                <a:cs typeface="Calibri"/>
              </a:rPr>
              <a:t>. </a:t>
            </a:r>
            <a:endParaRPr lang="en-US" sz="700"/>
          </a:p>
        </p:txBody>
      </p:sp>
    </p:spTree>
    <p:extLst>
      <p:ext uri="{BB962C8B-B14F-4D97-AF65-F5344CB8AC3E}">
        <p14:creationId xmlns:p14="http://schemas.microsoft.com/office/powerpoint/2010/main" val="87064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6" grpId="0" animBg="1"/>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DE73-475E-4CA8-A441-EF1314781D44}"/>
              </a:ext>
            </a:extLst>
          </p:cNvPr>
          <p:cNvSpPr>
            <a:spLocks noGrp="1"/>
          </p:cNvSpPr>
          <p:nvPr>
            <p:ph type="title"/>
          </p:nvPr>
        </p:nvSpPr>
        <p:spPr>
          <a:xfrm>
            <a:off x="1812303" y="66609"/>
            <a:ext cx="8378858" cy="665687"/>
          </a:xfrm>
        </p:spPr>
        <p:txBody>
          <a:bodyPr>
            <a:normAutofit fontScale="90000"/>
          </a:bodyPr>
          <a:lstStyle/>
          <a:p>
            <a:r>
              <a:rPr lang="en-US" b="1">
                <a:cs typeface="Calibri Light"/>
              </a:rPr>
              <a:t>Can MDMA Affect the Body Long Term? </a:t>
            </a:r>
            <a:endParaRPr lang="en-US" b="1"/>
          </a:p>
        </p:txBody>
      </p:sp>
      <p:pic>
        <p:nvPicPr>
          <p:cNvPr id="4" name="Picture 4" descr="A screenshot of a cell phone&#10;&#10;Description generated with high confidence">
            <a:extLst>
              <a:ext uri="{FF2B5EF4-FFF2-40B4-BE49-F238E27FC236}">
                <a16:creationId xmlns:a16="http://schemas.microsoft.com/office/drawing/2014/main" id="{E6B4506A-D7B5-4D2E-A0DA-6435B2E9D165}"/>
              </a:ext>
            </a:extLst>
          </p:cNvPr>
          <p:cNvPicPr>
            <a:picLocks noChangeAspect="1"/>
          </p:cNvPicPr>
          <p:nvPr/>
        </p:nvPicPr>
        <p:blipFill rotWithShape="1">
          <a:blip r:embed="rId3"/>
          <a:srcRect l="2716" t="26588" r="1952" b="22483"/>
          <a:stretch/>
        </p:blipFill>
        <p:spPr>
          <a:xfrm>
            <a:off x="-9623" y="1092725"/>
            <a:ext cx="12201902" cy="4095209"/>
          </a:xfrm>
          <a:prstGeom prst="rect">
            <a:avLst/>
          </a:prstGeom>
        </p:spPr>
      </p:pic>
      <p:sp>
        <p:nvSpPr>
          <p:cNvPr id="3" name="TextBox 2">
            <a:extLst>
              <a:ext uri="{FF2B5EF4-FFF2-40B4-BE49-F238E27FC236}">
                <a16:creationId xmlns:a16="http://schemas.microsoft.com/office/drawing/2014/main" id="{9BDA679A-A0AC-45BF-8E42-D17345348BF4}"/>
              </a:ext>
            </a:extLst>
          </p:cNvPr>
          <p:cNvSpPr txBox="1"/>
          <p:nvPr/>
        </p:nvSpPr>
        <p:spPr>
          <a:xfrm>
            <a:off x="922256" y="5612090"/>
            <a:ext cx="1470582" cy="4770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500">
                <a:cs typeface="Calibri"/>
              </a:rPr>
              <a:t>CONTROL</a:t>
            </a:r>
          </a:p>
        </p:txBody>
      </p:sp>
      <p:sp>
        <p:nvSpPr>
          <p:cNvPr id="5" name="TextBox 4">
            <a:extLst>
              <a:ext uri="{FF2B5EF4-FFF2-40B4-BE49-F238E27FC236}">
                <a16:creationId xmlns:a16="http://schemas.microsoft.com/office/drawing/2014/main" id="{373A11BF-608B-4F1D-AF38-8E14AB1C59A8}"/>
              </a:ext>
            </a:extLst>
          </p:cNvPr>
          <p:cNvSpPr txBox="1"/>
          <p:nvPr/>
        </p:nvSpPr>
        <p:spPr>
          <a:xfrm>
            <a:off x="4190216" y="5612091"/>
            <a:ext cx="3607323" cy="4770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a:cs typeface="Calibri"/>
              </a:rPr>
              <a:t>2 WEEKS AFTER ECSTASY</a:t>
            </a:r>
          </a:p>
        </p:txBody>
      </p:sp>
      <p:sp>
        <p:nvSpPr>
          <p:cNvPr id="6" name="TextBox 5">
            <a:extLst>
              <a:ext uri="{FF2B5EF4-FFF2-40B4-BE49-F238E27FC236}">
                <a16:creationId xmlns:a16="http://schemas.microsoft.com/office/drawing/2014/main" id="{E4D0034F-B9E7-428F-B302-A781D179EA94}"/>
              </a:ext>
            </a:extLst>
          </p:cNvPr>
          <p:cNvSpPr txBox="1"/>
          <p:nvPr/>
        </p:nvSpPr>
        <p:spPr>
          <a:xfrm>
            <a:off x="8636524" y="5612091"/>
            <a:ext cx="3434499" cy="4770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a:cs typeface="Calibri"/>
              </a:rPr>
              <a:t>7 YEARS AFTER ECSTASY</a:t>
            </a:r>
          </a:p>
        </p:txBody>
      </p:sp>
      <p:sp>
        <p:nvSpPr>
          <p:cNvPr id="7" name="TextBox 6">
            <a:extLst>
              <a:ext uri="{FF2B5EF4-FFF2-40B4-BE49-F238E27FC236}">
                <a16:creationId xmlns:a16="http://schemas.microsoft.com/office/drawing/2014/main" id="{1F501E4B-0D32-482B-B9FE-CABF9ADE4878}"/>
              </a:ext>
            </a:extLst>
          </p:cNvPr>
          <p:cNvSpPr txBox="1"/>
          <p:nvPr/>
        </p:nvSpPr>
        <p:spPr>
          <a:xfrm>
            <a:off x="9598958" y="5183841"/>
            <a:ext cx="27432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latin typeface="times new roman"/>
                <a:ea typeface="Verdana"/>
                <a:cs typeface="Verdana"/>
              </a:rPr>
              <a:t>"Long term effects in monkeys." Dr. GA Ricaurte, Johns Hopkins University School of Medicine.</a:t>
            </a:r>
            <a:endParaRPr lang="en-US" sz="600">
              <a:latin typeface="times new roman"/>
              <a:cs typeface="times new roman"/>
            </a:endParaRPr>
          </a:p>
        </p:txBody>
      </p:sp>
      <p:sp>
        <p:nvSpPr>
          <p:cNvPr id="8" name="Rectangle 7">
            <a:extLst>
              <a:ext uri="{FF2B5EF4-FFF2-40B4-BE49-F238E27FC236}">
                <a16:creationId xmlns:a16="http://schemas.microsoft.com/office/drawing/2014/main" id="{59DEBF10-1947-2742-B923-6C00F1AB3EB9}"/>
              </a:ext>
            </a:extLst>
          </p:cNvPr>
          <p:cNvSpPr/>
          <p:nvPr/>
        </p:nvSpPr>
        <p:spPr>
          <a:xfrm>
            <a:off x="0" y="6513300"/>
            <a:ext cx="6096000" cy="277576"/>
          </a:xfrm>
          <a:prstGeom prst="rect">
            <a:avLst/>
          </a:prstGeom>
        </p:spPr>
        <p:txBody>
          <a:bodyPr>
            <a:spAutoFit/>
          </a:bodyPr>
          <a:lstStyle/>
          <a:p>
            <a:pPr>
              <a:lnSpc>
                <a:spcPct val="200000"/>
              </a:lnSpc>
              <a:buNone/>
            </a:pPr>
            <a:r>
              <a:rPr lang="en-US" sz="700">
                <a:cs typeface="Calibri"/>
              </a:rPr>
              <a:t>National Institute on Drug Abuse. “MDMA (Ecstasy/Molly).” </a:t>
            </a:r>
            <a:r>
              <a:rPr lang="en-US" sz="700" i="1">
                <a:cs typeface="Calibri"/>
              </a:rPr>
              <a:t>NIDA</a:t>
            </a:r>
            <a:r>
              <a:rPr lang="en-US" sz="700">
                <a:cs typeface="Calibri"/>
              </a:rPr>
              <a:t>, </a:t>
            </a:r>
            <a:r>
              <a:rPr lang="en-US" sz="700" err="1">
                <a:cs typeface="Calibri"/>
              </a:rPr>
              <a:t>www.drugabuse.gov</a:t>
            </a:r>
            <a:r>
              <a:rPr lang="en-US" sz="700">
                <a:cs typeface="Calibri"/>
              </a:rPr>
              <a:t>/publications/</a:t>
            </a:r>
            <a:r>
              <a:rPr lang="en-US" sz="700" err="1">
                <a:cs typeface="Calibri"/>
              </a:rPr>
              <a:t>drugfacts</a:t>
            </a:r>
            <a:r>
              <a:rPr lang="en-US" sz="700">
                <a:cs typeface="Calibri"/>
              </a:rPr>
              <a:t>/</a:t>
            </a:r>
            <a:r>
              <a:rPr lang="en-US" sz="700" err="1">
                <a:cs typeface="Calibri"/>
              </a:rPr>
              <a:t>mdma-ecstasymolly</a:t>
            </a:r>
            <a:r>
              <a:rPr lang="en-US" sz="700">
                <a:cs typeface="Calibri"/>
              </a:rPr>
              <a:t>. </a:t>
            </a:r>
            <a:endParaRPr lang="en-US" sz="700"/>
          </a:p>
        </p:txBody>
      </p:sp>
    </p:spTree>
    <p:extLst>
      <p:ext uri="{BB962C8B-B14F-4D97-AF65-F5344CB8AC3E}">
        <p14:creationId xmlns:p14="http://schemas.microsoft.com/office/powerpoint/2010/main" val="2083071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1598</Words>
  <Application>Microsoft Macintosh PowerPoint</Application>
  <PresentationFormat>Widescreen</PresentationFormat>
  <Paragraphs>107</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Times New Roman</vt:lpstr>
      <vt:lpstr>office theme</vt:lpstr>
      <vt:lpstr>Ecstasy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MDMA Affect the Body Long Term? </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Borthwick, Kiera</cp:lastModifiedBy>
  <cp:revision>2</cp:revision>
  <dcterms:created xsi:type="dcterms:W3CDTF">2013-07-15T20:26:40Z</dcterms:created>
  <dcterms:modified xsi:type="dcterms:W3CDTF">2021-04-03T02:45:26Z</dcterms:modified>
</cp:coreProperties>
</file>