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8" r:id="rId3"/>
    <p:sldId id="259" r:id="rId4"/>
    <p:sldId id="266" r:id="rId5"/>
    <p:sldId id="265" r:id="rId6"/>
    <p:sldId id="261" r:id="rId7"/>
    <p:sldId id="263" r:id="rId8"/>
    <p:sldId id="262" r:id="rId9"/>
    <p:sldId id="260" r:id="rId10"/>
    <p:sldId id="257" r:id="rId11"/>
    <p:sldId id="267"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042"/>
    <a:srgbClr val="FE0082"/>
    <a:srgbClr val="FB94CD"/>
    <a:srgbClr val="FDCE49"/>
    <a:srgbClr val="0037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F9BD44-9B7E-0246-A418-B873766EF1B6}" v="13445" dt="2019-03-01T17:41:53.9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8"/>
    <p:restoredTop sz="70048"/>
  </p:normalViewPr>
  <p:slideViewPr>
    <p:cSldViewPr snapToGrid="0" snapToObjects="1">
      <p:cViewPr varScale="1">
        <p:scale>
          <a:sx n="74" d="100"/>
          <a:sy n="74" d="100"/>
        </p:scale>
        <p:origin x="75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4F61B6-288F-1342-993C-CD7402DF2759}" type="doc">
      <dgm:prSet loTypeId="urn:microsoft.com/office/officeart/2005/8/layout/radial4" loCatId="" qsTypeId="urn:microsoft.com/office/officeart/2005/8/quickstyle/simple4" qsCatId="simple" csTypeId="urn:microsoft.com/office/officeart/2005/8/colors/colorful5" csCatId="colorful" phldr="1"/>
      <dgm:spPr/>
      <dgm:t>
        <a:bodyPr/>
        <a:lstStyle/>
        <a:p>
          <a:endParaRPr lang="en-US"/>
        </a:p>
      </dgm:t>
    </dgm:pt>
    <dgm:pt modelId="{890EC8D2-6573-AD46-A390-1B2E2090C0BE}">
      <dgm:prSet phldrT="[Text]"/>
      <dgm:spPr>
        <a:solidFill>
          <a:schemeClr val="accent2"/>
        </a:solidFill>
        <a:ln>
          <a:solidFill>
            <a:schemeClr val="accent2"/>
          </a:solidFill>
        </a:ln>
      </dgm:spPr>
      <dgm:t>
        <a:bodyPr/>
        <a:lstStyle/>
        <a:p>
          <a:r>
            <a:rPr lang="en-US" b="0" dirty="0"/>
            <a:t>Treatment Options</a:t>
          </a:r>
        </a:p>
      </dgm:t>
    </dgm:pt>
    <dgm:pt modelId="{C0AFEA2A-1275-CB4B-ACEF-4142CBA0D586}" type="parTrans" cxnId="{851FCA86-0A86-3B48-A126-5216AE744458}">
      <dgm:prSet/>
      <dgm:spPr/>
      <dgm:t>
        <a:bodyPr/>
        <a:lstStyle/>
        <a:p>
          <a:endParaRPr lang="en-US"/>
        </a:p>
      </dgm:t>
    </dgm:pt>
    <dgm:pt modelId="{D4D1E08D-68B3-844D-A376-CCE452A1838B}" type="sibTrans" cxnId="{851FCA86-0A86-3B48-A126-5216AE744458}">
      <dgm:prSet/>
      <dgm:spPr/>
      <dgm:t>
        <a:bodyPr/>
        <a:lstStyle/>
        <a:p>
          <a:endParaRPr lang="en-US"/>
        </a:p>
      </dgm:t>
    </dgm:pt>
    <dgm:pt modelId="{7044AB50-9857-BC43-88FE-BC58664D3C3D}">
      <dgm:prSet/>
      <dgm:spPr/>
      <dgm:t>
        <a:bodyPr/>
        <a:lstStyle/>
        <a:p>
          <a:r>
            <a:rPr lang="en-US" dirty="0"/>
            <a:t>Cellular Degradation</a:t>
          </a:r>
        </a:p>
      </dgm:t>
    </dgm:pt>
    <dgm:pt modelId="{144B8821-A911-3C48-ADCE-3A67890C17C7}" type="parTrans" cxnId="{352A7B4C-07B4-844B-ABF6-554144C9F362}">
      <dgm:prSet/>
      <dgm:spPr/>
      <dgm:t>
        <a:bodyPr/>
        <a:lstStyle/>
        <a:p>
          <a:endParaRPr lang="en-US"/>
        </a:p>
      </dgm:t>
    </dgm:pt>
    <dgm:pt modelId="{D38E8EF5-D3F2-A34A-92A3-0D3CC8A79475}" type="sibTrans" cxnId="{352A7B4C-07B4-844B-ABF6-554144C9F362}">
      <dgm:prSet/>
      <dgm:spPr/>
      <dgm:t>
        <a:bodyPr/>
        <a:lstStyle/>
        <a:p>
          <a:endParaRPr lang="en-US"/>
        </a:p>
      </dgm:t>
    </dgm:pt>
    <dgm:pt modelId="{E232AD7C-9BA7-9049-B15F-F1204CF1F57F}">
      <dgm:prSet/>
      <dgm:spPr/>
      <dgm:t>
        <a:bodyPr/>
        <a:lstStyle/>
        <a:p>
          <a:r>
            <a:rPr lang="en-US" dirty="0"/>
            <a:t>Symptoms</a:t>
          </a:r>
        </a:p>
      </dgm:t>
    </dgm:pt>
    <dgm:pt modelId="{687E5A05-DE94-6641-AAC6-258D629B2CD8}" type="parTrans" cxnId="{C7468D39-3E37-104B-B066-C1EFF3E07D0B}">
      <dgm:prSet/>
      <dgm:spPr/>
      <dgm:t>
        <a:bodyPr/>
        <a:lstStyle/>
        <a:p>
          <a:endParaRPr lang="en-US"/>
        </a:p>
      </dgm:t>
    </dgm:pt>
    <dgm:pt modelId="{0B734D32-7A80-D943-A760-7DAC5A3055E8}" type="sibTrans" cxnId="{C7468D39-3E37-104B-B066-C1EFF3E07D0B}">
      <dgm:prSet/>
      <dgm:spPr/>
      <dgm:t>
        <a:bodyPr/>
        <a:lstStyle/>
        <a:p>
          <a:endParaRPr lang="en-US"/>
        </a:p>
      </dgm:t>
    </dgm:pt>
    <dgm:pt modelId="{09E2D932-040D-754A-A172-0163ED0160C9}">
      <dgm:prSet/>
      <dgm:spPr/>
      <dgm:t>
        <a:bodyPr/>
        <a:lstStyle/>
        <a:p>
          <a:r>
            <a:rPr lang="en-US" dirty="0"/>
            <a:t>Progression</a:t>
          </a:r>
        </a:p>
      </dgm:t>
    </dgm:pt>
    <dgm:pt modelId="{DB85C988-1E7C-A94A-BA00-88A6BB0FD9F6}" type="parTrans" cxnId="{90730CB4-6DD2-DC43-A519-2EC0053D13E0}">
      <dgm:prSet/>
      <dgm:spPr/>
      <dgm:t>
        <a:bodyPr/>
        <a:lstStyle/>
        <a:p>
          <a:endParaRPr lang="en-US"/>
        </a:p>
      </dgm:t>
    </dgm:pt>
    <dgm:pt modelId="{956130CA-2451-CB48-B9B8-A2BDB5CAB494}" type="sibTrans" cxnId="{90730CB4-6DD2-DC43-A519-2EC0053D13E0}">
      <dgm:prSet/>
      <dgm:spPr/>
      <dgm:t>
        <a:bodyPr/>
        <a:lstStyle/>
        <a:p>
          <a:endParaRPr lang="en-US"/>
        </a:p>
      </dgm:t>
    </dgm:pt>
    <dgm:pt modelId="{68DB44B9-0C5B-C143-851C-A15CFEEA5C57}" type="pres">
      <dgm:prSet presAssocID="{DA4F61B6-288F-1342-993C-CD7402DF2759}" presName="cycle" presStyleCnt="0">
        <dgm:presLayoutVars>
          <dgm:chMax val="1"/>
          <dgm:dir/>
          <dgm:animLvl val="ctr"/>
          <dgm:resizeHandles val="exact"/>
        </dgm:presLayoutVars>
      </dgm:prSet>
      <dgm:spPr/>
    </dgm:pt>
    <dgm:pt modelId="{790EA9B4-D111-F04A-BDFC-F30C4F5C8E60}" type="pres">
      <dgm:prSet presAssocID="{890EC8D2-6573-AD46-A390-1B2E2090C0BE}" presName="centerShape" presStyleLbl="node0" presStyleIdx="0" presStyleCnt="1"/>
      <dgm:spPr/>
    </dgm:pt>
    <dgm:pt modelId="{351215C7-E9EB-7C46-A7E3-E4B994A715E9}" type="pres">
      <dgm:prSet presAssocID="{144B8821-A911-3C48-ADCE-3A67890C17C7}" presName="parTrans" presStyleLbl="bgSibTrans2D1" presStyleIdx="0" presStyleCnt="3"/>
      <dgm:spPr/>
    </dgm:pt>
    <dgm:pt modelId="{C576CE94-2A47-B44B-9348-E43C224A1DBC}" type="pres">
      <dgm:prSet presAssocID="{7044AB50-9857-BC43-88FE-BC58664D3C3D}" presName="node" presStyleLbl="node1" presStyleIdx="0" presStyleCnt="3">
        <dgm:presLayoutVars>
          <dgm:bulletEnabled val="1"/>
        </dgm:presLayoutVars>
      </dgm:prSet>
      <dgm:spPr/>
    </dgm:pt>
    <dgm:pt modelId="{2813287A-6ECB-BF4E-9B1C-0D48D4F89F35}" type="pres">
      <dgm:prSet presAssocID="{687E5A05-DE94-6641-AAC6-258D629B2CD8}" presName="parTrans" presStyleLbl="bgSibTrans2D1" presStyleIdx="1" presStyleCnt="3"/>
      <dgm:spPr/>
    </dgm:pt>
    <dgm:pt modelId="{3284713C-B797-F348-9EB4-2F9B6CBE2AD1}" type="pres">
      <dgm:prSet presAssocID="{E232AD7C-9BA7-9049-B15F-F1204CF1F57F}" presName="node" presStyleLbl="node1" presStyleIdx="1" presStyleCnt="3">
        <dgm:presLayoutVars>
          <dgm:bulletEnabled val="1"/>
        </dgm:presLayoutVars>
      </dgm:prSet>
      <dgm:spPr/>
    </dgm:pt>
    <dgm:pt modelId="{46F03DA2-5874-BF4E-8AED-2B204121E6A5}" type="pres">
      <dgm:prSet presAssocID="{DB85C988-1E7C-A94A-BA00-88A6BB0FD9F6}" presName="parTrans" presStyleLbl="bgSibTrans2D1" presStyleIdx="2" presStyleCnt="3"/>
      <dgm:spPr/>
    </dgm:pt>
    <dgm:pt modelId="{E6399231-6A26-CF4A-A632-212D71B73FD3}" type="pres">
      <dgm:prSet presAssocID="{09E2D932-040D-754A-A172-0163ED0160C9}" presName="node" presStyleLbl="node1" presStyleIdx="2" presStyleCnt="3">
        <dgm:presLayoutVars>
          <dgm:bulletEnabled val="1"/>
        </dgm:presLayoutVars>
      </dgm:prSet>
      <dgm:spPr/>
    </dgm:pt>
  </dgm:ptLst>
  <dgm:cxnLst>
    <dgm:cxn modelId="{53825422-37C9-2640-BD97-C82CC6480826}" type="presOf" srcId="{687E5A05-DE94-6641-AAC6-258D629B2CD8}" destId="{2813287A-6ECB-BF4E-9B1C-0D48D4F89F35}" srcOrd="0" destOrd="0" presId="urn:microsoft.com/office/officeart/2005/8/layout/radial4"/>
    <dgm:cxn modelId="{F71F5C2C-7CEB-D744-830E-743A0A3AE955}" type="presOf" srcId="{890EC8D2-6573-AD46-A390-1B2E2090C0BE}" destId="{790EA9B4-D111-F04A-BDFC-F30C4F5C8E60}" srcOrd="0" destOrd="0" presId="urn:microsoft.com/office/officeart/2005/8/layout/radial4"/>
    <dgm:cxn modelId="{C7468D39-3E37-104B-B066-C1EFF3E07D0B}" srcId="{890EC8D2-6573-AD46-A390-1B2E2090C0BE}" destId="{E232AD7C-9BA7-9049-B15F-F1204CF1F57F}" srcOrd="1" destOrd="0" parTransId="{687E5A05-DE94-6641-AAC6-258D629B2CD8}" sibTransId="{0B734D32-7A80-D943-A760-7DAC5A3055E8}"/>
    <dgm:cxn modelId="{352A7B4C-07B4-844B-ABF6-554144C9F362}" srcId="{890EC8D2-6573-AD46-A390-1B2E2090C0BE}" destId="{7044AB50-9857-BC43-88FE-BC58664D3C3D}" srcOrd="0" destOrd="0" parTransId="{144B8821-A911-3C48-ADCE-3A67890C17C7}" sibTransId="{D38E8EF5-D3F2-A34A-92A3-0D3CC8A79475}"/>
    <dgm:cxn modelId="{AF409050-D5B8-3144-B52E-82CBC58F77BF}" type="presOf" srcId="{E232AD7C-9BA7-9049-B15F-F1204CF1F57F}" destId="{3284713C-B797-F348-9EB4-2F9B6CBE2AD1}" srcOrd="0" destOrd="0" presId="urn:microsoft.com/office/officeart/2005/8/layout/radial4"/>
    <dgm:cxn modelId="{7C04A856-36A5-4146-8ED7-B8340BA8B760}" type="presOf" srcId="{7044AB50-9857-BC43-88FE-BC58664D3C3D}" destId="{C576CE94-2A47-B44B-9348-E43C224A1DBC}" srcOrd="0" destOrd="0" presId="urn:microsoft.com/office/officeart/2005/8/layout/radial4"/>
    <dgm:cxn modelId="{851FCA86-0A86-3B48-A126-5216AE744458}" srcId="{DA4F61B6-288F-1342-993C-CD7402DF2759}" destId="{890EC8D2-6573-AD46-A390-1B2E2090C0BE}" srcOrd="0" destOrd="0" parTransId="{C0AFEA2A-1275-CB4B-ACEF-4142CBA0D586}" sibTransId="{D4D1E08D-68B3-844D-A376-CCE452A1838B}"/>
    <dgm:cxn modelId="{A2DDFD8A-D013-9746-B32B-F82F542EDBBB}" type="presOf" srcId="{09E2D932-040D-754A-A172-0163ED0160C9}" destId="{E6399231-6A26-CF4A-A632-212D71B73FD3}" srcOrd="0" destOrd="0" presId="urn:microsoft.com/office/officeart/2005/8/layout/radial4"/>
    <dgm:cxn modelId="{954D6D8D-C2CA-9946-9DAC-D11E5152B4E7}" type="presOf" srcId="{144B8821-A911-3C48-ADCE-3A67890C17C7}" destId="{351215C7-E9EB-7C46-A7E3-E4B994A715E9}" srcOrd="0" destOrd="0" presId="urn:microsoft.com/office/officeart/2005/8/layout/radial4"/>
    <dgm:cxn modelId="{90730CB4-6DD2-DC43-A519-2EC0053D13E0}" srcId="{890EC8D2-6573-AD46-A390-1B2E2090C0BE}" destId="{09E2D932-040D-754A-A172-0163ED0160C9}" srcOrd="2" destOrd="0" parTransId="{DB85C988-1E7C-A94A-BA00-88A6BB0FD9F6}" sibTransId="{956130CA-2451-CB48-B9B8-A2BDB5CAB494}"/>
    <dgm:cxn modelId="{FC89FCC2-6CB8-D947-9D44-025CE3E00B0F}" type="presOf" srcId="{DB85C988-1E7C-A94A-BA00-88A6BB0FD9F6}" destId="{46F03DA2-5874-BF4E-8AED-2B204121E6A5}" srcOrd="0" destOrd="0" presId="urn:microsoft.com/office/officeart/2005/8/layout/radial4"/>
    <dgm:cxn modelId="{715D49F7-3D4E-0D47-9D2E-37C41E4D1F68}" type="presOf" srcId="{DA4F61B6-288F-1342-993C-CD7402DF2759}" destId="{68DB44B9-0C5B-C143-851C-A15CFEEA5C57}" srcOrd="0" destOrd="0" presId="urn:microsoft.com/office/officeart/2005/8/layout/radial4"/>
    <dgm:cxn modelId="{4DD9A35D-8D77-6D46-AA57-17CB842BA2DD}" type="presParOf" srcId="{68DB44B9-0C5B-C143-851C-A15CFEEA5C57}" destId="{790EA9B4-D111-F04A-BDFC-F30C4F5C8E60}" srcOrd="0" destOrd="0" presId="urn:microsoft.com/office/officeart/2005/8/layout/radial4"/>
    <dgm:cxn modelId="{7DB5AC46-7CC0-4049-B2AD-AEC1F55A0863}" type="presParOf" srcId="{68DB44B9-0C5B-C143-851C-A15CFEEA5C57}" destId="{351215C7-E9EB-7C46-A7E3-E4B994A715E9}" srcOrd="1" destOrd="0" presId="urn:microsoft.com/office/officeart/2005/8/layout/radial4"/>
    <dgm:cxn modelId="{8BFC4231-FFB7-6D43-BE61-1BEB9343D8A5}" type="presParOf" srcId="{68DB44B9-0C5B-C143-851C-A15CFEEA5C57}" destId="{C576CE94-2A47-B44B-9348-E43C224A1DBC}" srcOrd="2" destOrd="0" presId="urn:microsoft.com/office/officeart/2005/8/layout/radial4"/>
    <dgm:cxn modelId="{3055AEC1-8BE6-004C-9BEF-5353EFEB4FF6}" type="presParOf" srcId="{68DB44B9-0C5B-C143-851C-A15CFEEA5C57}" destId="{2813287A-6ECB-BF4E-9B1C-0D48D4F89F35}" srcOrd="3" destOrd="0" presId="urn:microsoft.com/office/officeart/2005/8/layout/radial4"/>
    <dgm:cxn modelId="{85F988CF-9898-654A-9193-5C700AD8C8FB}" type="presParOf" srcId="{68DB44B9-0C5B-C143-851C-A15CFEEA5C57}" destId="{3284713C-B797-F348-9EB4-2F9B6CBE2AD1}" srcOrd="4" destOrd="0" presId="urn:microsoft.com/office/officeart/2005/8/layout/radial4"/>
    <dgm:cxn modelId="{6CC49360-35DC-2149-9807-3448EF1F8726}" type="presParOf" srcId="{68DB44B9-0C5B-C143-851C-A15CFEEA5C57}" destId="{46F03DA2-5874-BF4E-8AED-2B204121E6A5}" srcOrd="5" destOrd="0" presId="urn:microsoft.com/office/officeart/2005/8/layout/radial4"/>
    <dgm:cxn modelId="{E2349AEB-2182-DE4A-95F3-1A36374769C7}" type="presParOf" srcId="{68DB44B9-0C5B-C143-851C-A15CFEEA5C57}" destId="{E6399231-6A26-CF4A-A632-212D71B73FD3}"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DA4F61B6-288F-1342-993C-CD7402DF2759}" type="doc">
      <dgm:prSet loTypeId="urn:microsoft.com/office/officeart/2005/8/layout/radial4" loCatId="" qsTypeId="urn:microsoft.com/office/officeart/2005/8/quickstyle/simple4" qsCatId="simple" csTypeId="urn:microsoft.com/office/officeart/2005/8/colors/colorful5" csCatId="colorful" phldr="1"/>
      <dgm:spPr/>
      <dgm:t>
        <a:bodyPr/>
        <a:lstStyle/>
        <a:p>
          <a:endParaRPr lang="en-US"/>
        </a:p>
      </dgm:t>
    </dgm:pt>
    <dgm:pt modelId="{890EC8D2-6573-AD46-A390-1B2E2090C0BE}">
      <dgm:prSet phldrT="[Text]"/>
      <dgm:spPr>
        <a:solidFill>
          <a:schemeClr val="accent2"/>
        </a:solidFill>
        <a:ln>
          <a:solidFill>
            <a:schemeClr val="accent2"/>
          </a:solidFill>
        </a:ln>
      </dgm:spPr>
      <dgm:t>
        <a:bodyPr/>
        <a:lstStyle/>
        <a:p>
          <a:r>
            <a:rPr lang="en-US" b="0" dirty="0"/>
            <a:t>Treatment Options</a:t>
          </a:r>
        </a:p>
      </dgm:t>
    </dgm:pt>
    <dgm:pt modelId="{C0AFEA2A-1275-CB4B-ACEF-4142CBA0D586}" type="parTrans" cxnId="{851FCA86-0A86-3B48-A126-5216AE744458}">
      <dgm:prSet/>
      <dgm:spPr/>
      <dgm:t>
        <a:bodyPr/>
        <a:lstStyle/>
        <a:p>
          <a:endParaRPr lang="en-US"/>
        </a:p>
      </dgm:t>
    </dgm:pt>
    <dgm:pt modelId="{D4D1E08D-68B3-844D-A376-CCE452A1838B}" type="sibTrans" cxnId="{851FCA86-0A86-3B48-A126-5216AE744458}">
      <dgm:prSet/>
      <dgm:spPr/>
      <dgm:t>
        <a:bodyPr/>
        <a:lstStyle/>
        <a:p>
          <a:endParaRPr lang="en-US"/>
        </a:p>
      </dgm:t>
    </dgm:pt>
    <dgm:pt modelId="{7044AB50-9857-BC43-88FE-BC58664D3C3D}">
      <dgm:prSet/>
      <dgm:spPr/>
      <dgm:t>
        <a:bodyPr/>
        <a:lstStyle/>
        <a:p>
          <a:r>
            <a:rPr lang="en-US" dirty="0"/>
            <a:t>Cellular Degradation</a:t>
          </a:r>
        </a:p>
      </dgm:t>
    </dgm:pt>
    <dgm:pt modelId="{144B8821-A911-3C48-ADCE-3A67890C17C7}" type="parTrans" cxnId="{352A7B4C-07B4-844B-ABF6-554144C9F362}">
      <dgm:prSet/>
      <dgm:spPr/>
      <dgm:t>
        <a:bodyPr/>
        <a:lstStyle/>
        <a:p>
          <a:endParaRPr lang="en-US"/>
        </a:p>
      </dgm:t>
    </dgm:pt>
    <dgm:pt modelId="{D38E8EF5-D3F2-A34A-92A3-0D3CC8A79475}" type="sibTrans" cxnId="{352A7B4C-07B4-844B-ABF6-554144C9F362}">
      <dgm:prSet/>
      <dgm:spPr/>
      <dgm:t>
        <a:bodyPr/>
        <a:lstStyle/>
        <a:p>
          <a:endParaRPr lang="en-US"/>
        </a:p>
      </dgm:t>
    </dgm:pt>
    <dgm:pt modelId="{E232AD7C-9BA7-9049-B15F-F1204CF1F57F}">
      <dgm:prSet/>
      <dgm:spPr/>
      <dgm:t>
        <a:bodyPr/>
        <a:lstStyle/>
        <a:p>
          <a:r>
            <a:rPr lang="en-US" dirty="0"/>
            <a:t>Symptoms</a:t>
          </a:r>
        </a:p>
      </dgm:t>
    </dgm:pt>
    <dgm:pt modelId="{687E5A05-DE94-6641-AAC6-258D629B2CD8}" type="parTrans" cxnId="{C7468D39-3E37-104B-B066-C1EFF3E07D0B}">
      <dgm:prSet/>
      <dgm:spPr/>
      <dgm:t>
        <a:bodyPr/>
        <a:lstStyle/>
        <a:p>
          <a:endParaRPr lang="en-US"/>
        </a:p>
      </dgm:t>
    </dgm:pt>
    <dgm:pt modelId="{0B734D32-7A80-D943-A760-7DAC5A3055E8}" type="sibTrans" cxnId="{C7468D39-3E37-104B-B066-C1EFF3E07D0B}">
      <dgm:prSet/>
      <dgm:spPr/>
      <dgm:t>
        <a:bodyPr/>
        <a:lstStyle/>
        <a:p>
          <a:endParaRPr lang="en-US"/>
        </a:p>
      </dgm:t>
    </dgm:pt>
    <dgm:pt modelId="{09E2D932-040D-754A-A172-0163ED0160C9}">
      <dgm:prSet/>
      <dgm:spPr/>
      <dgm:t>
        <a:bodyPr/>
        <a:lstStyle/>
        <a:p>
          <a:r>
            <a:rPr lang="en-US" dirty="0"/>
            <a:t>Progression</a:t>
          </a:r>
        </a:p>
      </dgm:t>
    </dgm:pt>
    <dgm:pt modelId="{DB85C988-1E7C-A94A-BA00-88A6BB0FD9F6}" type="parTrans" cxnId="{90730CB4-6DD2-DC43-A519-2EC0053D13E0}">
      <dgm:prSet/>
      <dgm:spPr/>
      <dgm:t>
        <a:bodyPr/>
        <a:lstStyle/>
        <a:p>
          <a:endParaRPr lang="en-US"/>
        </a:p>
      </dgm:t>
    </dgm:pt>
    <dgm:pt modelId="{956130CA-2451-CB48-B9B8-A2BDB5CAB494}" type="sibTrans" cxnId="{90730CB4-6DD2-DC43-A519-2EC0053D13E0}">
      <dgm:prSet/>
      <dgm:spPr/>
      <dgm:t>
        <a:bodyPr/>
        <a:lstStyle/>
        <a:p>
          <a:endParaRPr lang="en-US"/>
        </a:p>
      </dgm:t>
    </dgm:pt>
    <dgm:pt modelId="{68DB44B9-0C5B-C143-851C-A15CFEEA5C57}" type="pres">
      <dgm:prSet presAssocID="{DA4F61B6-288F-1342-993C-CD7402DF2759}" presName="cycle" presStyleCnt="0">
        <dgm:presLayoutVars>
          <dgm:chMax val="1"/>
          <dgm:dir/>
          <dgm:animLvl val="ctr"/>
          <dgm:resizeHandles val="exact"/>
        </dgm:presLayoutVars>
      </dgm:prSet>
      <dgm:spPr/>
    </dgm:pt>
    <dgm:pt modelId="{790EA9B4-D111-F04A-BDFC-F30C4F5C8E60}" type="pres">
      <dgm:prSet presAssocID="{890EC8D2-6573-AD46-A390-1B2E2090C0BE}" presName="centerShape" presStyleLbl="node0" presStyleIdx="0" presStyleCnt="1"/>
      <dgm:spPr/>
    </dgm:pt>
    <dgm:pt modelId="{351215C7-E9EB-7C46-A7E3-E4B994A715E9}" type="pres">
      <dgm:prSet presAssocID="{144B8821-A911-3C48-ADCE-3A67890C17C7}" presName="parTrans" presStyleLbl="bgSibTrans2D1" presStyleIdx="0" presStyleCnt="3"/>
      <dgm:spPr/>
    </dgm:pt>
    <dgm:pt modelId="{C576CE94-2A47-B44B-9348-E43C224A1DBC}" type="pres">
      <dgm:prSet presAssocID="{7044AB50-9857-BC43-88FE-BC58664D3C3D}" presName="node" presStyleLbl="node1" presStyleIdx="0" presStyleCnt="3">
        <dgm:presLayoutVars>
          <dgm:bulletEnabled val="1"/>
        </dgm:presLayoutVars>
      </dgm:prSet>
      <dgm:spPr/>
    </dgm:pt>
    <dgm:pt modelId="{2813287A-6ECB-BF4E-9B1C-0D48D4F89F35}" type="pres">
      <dgm:prSet presAssocID="{687E5A05-DE94-6641-AAC6-258D629B2CD8}" presName="parTrans" presStyleLbl="bgSibTrans2D1" presStyleIdx="1" presStyleCnt="3"/>
      <dgm:spPr/>
    </dgm:pt>
    <dgm:pt modelId="{3284713C-B797-F348-9EB4-2F9B6CBE2AD1}" type="pres">
      <dgm:prSet presAssocID="{E232AD7C-9BA7-9049-B15F-F1204CF1F57F}" presName="node" presStyleLbl="node1" presStyleIdx="1" presStyleCnt="3">
        <dgm:presLayoutVars>
          <dgm:bulletEnabled val="1"/>
        </dgm:presLayoutVars>
      </dgm:prSet>
      <dgm:spPr/>
    </dgm:pt>
    <dgm:pt modelId="{46F03DA2-5874-BF4E-8AED-2B204121E6A5}" type="pres">
      <dgm:prSet presAssocID="{DB85C988-1E7C-A94A-BA00-88A6BB0FD9F6}" presName="parTrans" presStyleLbl="bgSibTrans2D1" presStyleIdx="2" presStyleCnt="3"/>
      <dgm:spPr/>
    </dgm:pt>
    <dgm:pt modelId="{E6399231-6A26-CF4A-A632-212D71B73FD3}" type="pres">
      <dgm:prSet presAssocID="{09E2D932-040D-754A-A172-0163ED0160C9}" presName="node" presStyleLbl="node1" presStyleIdx="2" presStyleCnt="3">
        <dgm:presLayoutVars>
          <dgm:bulletEnabled val="1"/>
        </dgm:presLayoutVars>
      </dgm:prSet>
      <dgm:spPr/>
    </dgm:pt>
  </dgm:ptLst>
  <dgm:cxnLst>
    <dgm:cxn modelId="{53825422-37C9-2640-BD97-C82CC6480826}" type="presOf" srcId="{687E5A05-DE94-6641-AAC6-258D629B2CD8}" destId="{2813287A-6ECB-BF4E-9B1C-0D48D4F89F35}" srcOrd="0" destOrd="0" presId="urn:microsoft.com/office/officeart/2005/8/layout/radial4"/>
    <dgm:cxn modelId="{F71F5C2C-7CEB-D744-830E-743A0A3AE955}" type="presOf" srcId="{890EC8D2-6573-AD46-A390-1B2E2090C0BE}" destId="{790EA9B4-D111-F04A-BDFC-F30C4F5C8E60}" srcOrd="0" destOrd="0" presId="urn:microsoft.com/office/officeart/2005/8/layout/radial4"/>
    <dgm:cxn modelId="{C7468D39-3E37-104B-B066-C1EFF3E07D0B}" srcId="{890EC8D2-6573-AD46-A390-1B2E2090C0BE}" destId="{E232AD7C-9BA7-9049-B15F-F1204CF1F57F}" srcOrd="1" destOrd="0" parTransId="{687E5A05-DE94-6641-AAC6-258D629B2CD8}" sibTransId="{0B734D32-7A80-D943-A760-7DAC5A3055E8}"/>
    <dgm:cxn modelId="{352A7B4C-07B4-844B-ABF6-554144C9F362}" srcId="{890EC8D2-6573-AD46-A390-1B2E2090C0BE}" destId="{7044AB50-9857-BC43-88FE-BC58664D3C3D}" srcOrd="0" destOrd="0" parTransId="{144B8821-A911-3C48-ADCE-3A67890C17C7}" sibTransId="{D38E8EF5-D3F2-A34A-92A3-0D3CC8A79475}"/>
    <dgm:cxn modelId="{AF409050-D5B8-3144-B52E-82CBC58F77BF}" type="presOf" srcId="{E232AD7C-9BA7-9049-B15F-F1204CF1F57F}" destId="{3284713C-B797-F348-9EB4-2F9B6CBE2AD1}" srcOrd="0" destOrd="0" presId="urn:microsoft.com/office/officeart/2005/8/layout/radial4"/>
    <dgm:cxn modelId="{7C04A856-36A5-4146-8ED7-B8340BA8B760}" type="presOf" srcId="{7044AB50-9857-BC43-88FE-BC58664D3C3D}" destId="{C576CE94-2A47-B44B-9348-E43C224A1DBC}" srcOrd="0" destOrd="0" presId="urn:microsoft.com/office/officeart/2005/8/layout/radial4"/>
    <dgm:cxn modelId="{851FCA86-0A86-3B48-A126-5216AE744458}" srcId="{DA4F61B6-288F-1342-993C-CD7402DF2759}" destId="{890EC8D2-6573-AD46-A390-1B2E2090C0BE}" srcOrd="0" destOrd="0" parTransId="{C0AFEA2A-1275-CB4B-ACEF-4142CBA0D586}" sibTransId="{D4D1E08D-68B3-844D-A376-CCE452A1838B}"/>
    <dgm:cxn modelId="{A2DDFD8A-D013-9746-B32B-F82F542EDBBB}" type="presOf" srcId="{09E2D932-040D-754A-A172-0163ED0160C9}" destId="{E6399231-6A26-CF4A-A632-212D71B73FD3}" srcOrd="0" destOrd="0" presId="urn:microsoft.com/office/officeart/2005/8/layout/radial4"/>
    <dgm:cxn modelId="{954D6D8D-C2CA-9946-9DAC-D11E5152B4E7}" type="presOf" srcId="{144B8821-A911-3C48-ADCE-3A67890C17C7}" destId="{351215C7-E9EB-7C46-A7E3-E4B994A715E9}" srcOrd="0" destOrd="0" presId="urn:microsoft.com/office/officeart/2005/8/layout/radial4"/>
    <dgm:cxn modelId="{90730CB4-6DD2-DC43-A519-2EC0053D13E0}" srcId="{890EC8D2-6573-AD46-A390-1B2E2090C0BE}" destId="{09E2D932-040D-754A-A172-0163ED0160C9}" srcOrd="2" destOrd="0" parTransId="{DB85C988-1E7C-A94A-BA00-88A6BB0FD9F6}" sibTransId="{956130CA-2451-CB48-B9B8-A2BDB5CAB494}"/>
    <dgm:cxn modelId="{FC89FCC2-6CB8-D947-9D44-025CE3E00B0F}" type="presOf" srcId="{DB85C988-1E7C-A94A-BA00-88A6BB0FD9F6}" destId="{46F03DA2-5874-BF4E-8AED-2B204121E6A5}" srcOrd="0" destOrd="0" presId="urn:microsoft.com/office/officeart/2005/8/layout/radial4"/>
    <dgm:cxn modelId="{715D49F7-3D4E-0D47-9D2E-37C41E4D1F68}" type="presOf" srcId="{DA4F61B6-288F-1342-993C-CD7402DF2759}" destId="{68DB44B9-0C5B-C143-851C-A15CFEEA5C57}" srcOrd="0" destOrd="0" presId="urn:microsoft.com/office/officeart/2005/8/layout/radial4"/>
    <dgm:cxn modelId="{4DD9A35D-8D77-6D46-AA57-17CB842BA2DD}" type="presParOf" srcId="{68DB44B9-0C5B-C143-851C-A15CFEEA5C57}" destId="{790EA9B4-D111-F04A-BDFC-F30C4F5C8E60}" srcOrd="0" destOrd="0" presId="urn:microsoft.com/office/officeart/2005/8/layout/radial4"/>
    <dgm:cxn modelId="{7DB5AC46-7CC0-4049-B2AD-AEC1F55A0863}" type="presParOf" srcId="{68DB44B9-0C5B-C143-851C-A15CFEEA5C57}" destId="{351215C7-E9EB-7C46-A7E3-E4B994A715E9}" srcOrd="1" destOrd="0" presId="urn:microsoft.com/office/officeart/2005/8/layout/radial4"/>
    <dgm:cxn modelId="{8BFC4231-FFB7-6D43-BE61-1BEB9343D8A5}" type="presParOf" srcId="{68DB44B9-0C5B-C143-851C-A15CFEEA5C57}" destId="{C576CE94-2A47-B44B-9348-E43C224A1DBC}" srcOrd="2" destOrd="0" presId="urn:microsoft.com/office/officeart/2005/8/layout/radial4"/>
    <dgm:cxn modelId="{3055AEC1-8BE6-004C-9BEF-5353EFEB4FF6}" type="presParOf" srcId="{68DB44B9-0C5B-C143-851C-A15CFEEA5C57}" destId="{2813287A-6ECB-BF4E-9B1C-0D48D4F89F35}" srcOrd="3" destOrd="0" presId="urn:microsoft.com/office/officeart/2005/8/layout/radial4"/>
    <dgm:cxn modelId="{85F988CF-9898-654A-9193-5C700AD8C8FB}" type="presParOf" srcId="{68DB44B9-0C5B-C143-851C-A15CFEEA5C57}" destId="{3284713C-B797-F348-9EB4-2F9B6CBE2AD1}" srcOrd="4" destOrd="0" presId="urn:microsoft.com/office/officeart/2005/8/layout/radial4"/>
    <dgm:cxn modelId="{6CC49360-35DC-2149-9807-3448EF1F8726}" type="presParOf" srcId="{68DB44B9-0C5B-C143-851C-A15CFEEA5C57}" destId="{46F03DA2-5874-BF4E-8AED-2B204121E6A5}" srcOrd="5" destOrd="0" presId="urn:microsoft.com/office/officeart/2005/8/layout/radial4"/>
    <dgm:cxn modelId="{E2349AEB-2182-DE4A-95F3-1A36374769C7}" type="presParOf" srcId="{68DB44B9-0C5B-C143-851C-A15CFEEA5C57}" destId="{E6399231-6A26-CF4A-A632-212D71B73FD3}"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0EA9B4-D111-F04A-BDFC-F30C4F5C8E60}">
      <dsp:nvSpPr>
        <dsp:cNvPr id="0" name=""/>
        <dsp:cNvSpPr/>
      </dsp:nvSpPr>
      <dsp:spPr>
        <a:xfrm>
          <a:off x="3070025" y="3045773"/>
          <a:ext cx="2270977" cy="2270977"/>
        </a:xfrm>
        <a:prstGeom prst="ellipse">
          <a:avLst/>
        </a:prstGeom>
        <a:solidFill>
          <a:schemeClr val="accent2"/>
        </a:solidFill>
        <a:ln>
          <a:solidFill>
            <a:schemeClr val="accent2"/>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en-US" sz="2900" b="0" kern="1200" dirty="0"/>
            <a:t>Treatment Options</a:t>
          </a:r>
        </a:p>
      </dsp:txBody>
      <dsp:txXfrm>
        <a:off x="3402602" y="3378350"/>
        <a:ext cx="1605823" cy="1605823"/>
      </dsp:txXfrm>
    </dsp:sp>
    <dsp:sp modelId="{351215C7-E9EB-7C46-A7E3-E4B994A715E9}">
      <dsp:nvSpPr>
        <dsp:cNvPr id="0" name=""/>
        <dsp:cNvSpPr/>
      </dsp:nvSpPr>
      <dsp:spPr>
        <a:xfrm rot="12900000">
          <a:off x="1301023" y="2545999"/>
          <a:ext cx="2062521" cy="647228"/>
        </a:xfrm>
        <a:prstGeom prst="leftArrow">
          <a:avLst>
            <a:gd name="adj1" fmla="val 60000"/>
            <a:gd name="adj2" fmla="val 5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576CE94-2A47-B44B-9348-E43C224A1DBC}">
      <dsp:nvSpPr>
        <dsp:cNvPr id="0" name=""/>
        <dsp:cNvSpPr/>
      </dsp:nvSpPr>
      <dsp:spPr>
        <a:xfrm>
          <a:off x="408811" y="1415134"/>
          <a:ext cx="2157428" cy="172594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1333500">
            <a:lnSpc>
              <a:spcPct val="90000"/>
            </a:lnSpc>
            <a:spcBef>
              <a:spcPct val="0"/>
            </a:spcBef>
            <a:spcAft>
              <a:spcPct val="35000"/>
            </a:spcAft>
            <a:buNone/>
          </a:pPr>
          <a:r>
            <a:rPr lang="en-US" sz="3000" kern="1200" dirty="0"/>
            <a:t>Cellular Degradation</a:t>
          </a:r>
        </a:p>
      </dsp:txBody>
      <dsp:txXfrm>
        <a:off x="459362" y="1465685"/>
        <a:ext cx="2056326" cy="1624840"/>
      </dsp:txXfrm>
    </dsp:sp>
    <dsp:sp modelId="{2813287A-6ECB-BF4E-9B1C-0D48D4F89F35}">
      <dsp:nvSpPr>
        <dsp:cNvPr id="0" name=""/>
        <dsp:cNvSpPr/>
      </dsp:nvSpPr>
      <dsp:spPr>
        <a:xfrm rot="16200000">
          <a:off x="3174253" y="1570857"/>
          <a:ext cx="2062521" cy="647228"/>
        </a:xfrm>
        <a:prstGeom prst="leftArrow">
          <a:avLst>
            <a:gd name="adj1" fmla="val 60000"/>
            <a:gd name="adj2" fmla="val 50000"/>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3284713C-B797-F348-9EB4-2F9B6CBE2AD1}">
      <dsp:nvSpPr>
        <dsp:cNvPr id="0" name=""/>
        <dsp:cNvSpPr/>
      </dsp:nvSpPr>
      <dsp:spPr>
        <a:xfrm>
          <a:off x="3126799" y="239"/>
          <a:ext cx="2157428" cy="1725942"/>
        </a:xfrm>
        <a:prstGeom prst="roundRect">
          <a:avLst>
            <a:gd name="adj" fmla="val 10000"/>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1333500">
            <a:lnSpc>
              <a:spcPct val="90000"/>
            </a:lnSpc>
            <a:spcBef>
              <a:spcPct val="0"/>
            </a:spcBef>
            <a:spcAft>
              <a:spcPct val="35000"/>
            </a:spcAft>
            <a:buNone/>
          </a:pPr>
          <a:r>
            <a:rPr lang="en-US" sz="3000" kern="1200" dirty="0"/>
            <a:t>Symptoms</a:t>
          </a:r>
        </a:p>
      </dsp:txBody>
      <dsp:txXfrm>
        <a:off x="3177350" y="50790"/>
        <a:ext cx="2056326" cy="1624840"/>
      </dsp:txXfrm>
    </dsp:sp>
    <dsp:sp modelId="{46F03DA2-5874-BF4E-8AED-2B204121E6A5}">
      <dsp:nvSpPr>
        <dsp:cNvPr id="0" name=""/>
        <dsp:cNvSpPr/>
      </dsp:nvSpPr>
      <dsp:spPr>
        <a:xfrm rot="19500000">
          <a:off x="5047482" y="2545999"/>
          <a:ext cx="2062521" cy="647228"/>
        </a:xfrm>
        <a:prstGeom prst="leftArrow">
          <a:avLst>
            <a:gd name="adj1" fmla="val 60000"/>
            <a:gd name="adj2" fmla="val 5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6399231-6A26-CF4A-A632-212D71B73FD3}">
      <dsp:nvSpPr>
        <dsp:cNvPr id="0" name=""/>
        <dsp:cNvSpPr/>
      </dsp:nvSpPr>
      <dsp:spPr>
        <a:xfrm>
          <a:off x="5844788" y="1415134"/>
          <a:ext cx="2157428" cy="1725942"/>
        </a:xfrm>
        <a:prstGeom prst="roundRect">
          <a:avLst>
            <a:gd name="adj" fmla="val 1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1333500">
            <a:lnSpc>
              <a:spcPct val="90000"/>
            </a:lnSpc>
            <a:spcBef>
              <a:spcPct val="0"/>
            </a:spcBef>
            <a:spcAft>
              <a:spcPct val="35000"/>
            </a:spcAft>
            <a:buNone/>
          </a:pPr>
          <a:r>
            <a:rPr lang="en-US" sz="3000" kern="1200" dirty="0"/>
            <a:t>Progression</a:t>
          </a:r>
        </a:p>
      </dsp:txBody>
      <dsp:txXfrm>
        <a:off x="5895339" y="1465685"/>
        <a:ext cx="2056326" cy="16248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0EA9B4-D111-F04A-BDFC-F30C4F5C8E60}">
      <dsp:nvSpPr>
        <dsp:cNvPr id="0" name=""/>
        <dsp:cNvSpPr/>
      </dsp:nvSpPr>
      <dsp:spPr>
        <a:xfrm>
          <a:off x="3070025" y="3045773"/>
          <a:ext cx="2270977" cy="2270977"/>
        </a:xfrm>
        <a:prstGeom prst="ellipse">
          <a:avLst/>
        </a:prstGeom>
        <a:solidFill>
          <a:schemeClr val="accent2"/>
        </a:solidFill>
        <a:ln>
          <a:solidFill>
            <a:schemeClr val="accent2"/>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en-US" sz="2900" b="0" kern="1200" dirty="0"/>
            <a:t>Treatment Options</a:t>
          </a:r>
        </a:p>
      </dsp:txBody>
      <dsp:txXfrm>
        <a:off x="3402602" y="3378350"/>
        <a:ext cx="1605823" cy="1605823"/>
      </dsp:txXfrm>
    </dsp:sp>
    <dsp:sp modelId="{351215C7-E9EB-7C46-A7E3-E4B994A715E9}">
      <dsp:nvSpPr>
        <dsp:cNvPr id="0" name=""/>
        <dsp:cNvSpPr/>
      </dsp:nvSpPr>
      <dsp:spPr>
        <a:xfrm rot="12900000">
          <a:off x="1301023" y="2545999"/>
          <a:ext cx="2062521" cy="647228"/>
        </a:xfrm>
        <a:prstGeom prst="leftArrow">
          <a:avLst>
            <a:gd name="adj1" fmla="val 60000"/>
            <a:gd name="adj2" fmla="val 5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576CE94-2A47-B44B-9348-E43C224A1DBC}">
      <dsp:nvSpPr>
        <dsp:cNvPr id="0" name=""/>
        <dsp:cNvSpPr/>
      </dsp:nvSpPr>
      <dsp:spPr>
        <a:xfrm>
          <a:off x="408811" y="1415134"/>
          <a:ext cx="2157428" cy="172594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1333500">
            <a:lnSpc>
              <a:spcPct val="90000"/>
            </a:lnSpc>
            <a:spcBef>
              <a:spcPct val="0"/>
            </a:spcBef>
            <a:spcAft>
              <a:spcPct val="35000"/>
            </a:spcAft>
            <a:buNone/>
          </a:pPr>
          <a:r>
            <a:rPr lang="en-US" sz="3000" kern="1200" dirty="0"/>
            <a:t>Cellular Degradation</a:t>
          </a:r>
        </a:p>
      </dsp:txBody>
      <dsp:txXfrm>
        <a:off x="459362" y="1465685"/>
        <a:ext cx="2056326" cy="1624840"/>
      </dsp:txXfrm>
    </dsp:sp>
    <dsp:sp modelId="{2813287A-6ECB-BF4E-9B1C-0D48D4F89F35}">
      <dsp:nvSpPr>
        <dsp:cNvPr id="0" name=""/>
        <dsp:cNvSpPr/>
      </dsp:nvSpPr>
      <dsp:spPr>
        <a:xfrm rot="16200000">
          <a:off x="3174253" y="1570857"/>
          <a:ext cx="2062521" cy="647228"/>
        </a:xfrm>
        <a:prstGeom prst="leftArrow">
          <a:avLst>
            <a:gd name="adj1" fmla="val 60000"/>
            <a:gd name="adj2" fmla="val 50000"/>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3284713C-B797-F348-9EB4-2F9B6CBE2AD1}">
      <dsp:nvSpPr>
        <dsp:cNvPr id="0" name=""/>
        <dsp:cNvSpPr/>
      </dsp:nvSpPr>
      <dsp:spPr>
        <a:xfrm>
          <a:off x="3126799" y="239"/>
          <a:ext cx="2157428" cy="1725942"/>
        </a:xfrm>
        <a:prstGeom prst="roundRect">
          <a:avLst>
            <a:gd name="adj" fmla="val 10000"/>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1333500">
            <a:lnSpc>
              <a:spcPct val="90000"/>
            </a:lnSpc>
            <a:spcBef>
              <a:spcPct val="0"/>
            </a:spcBef>
            <a:spcAft>
              <a:spcPct val="35000"/>
            </a:spcAft>
            <a:buNone/>
          </a:pPr>
          <a:r>
            <a:rPr lang="en-US" sz="3000" kern="1200" dirty="0"/>
            <a:t>Symptoms</a:t>
          </a:r>
        </a:p>
      </dsp:txBody>
      <dsp:txXfrm>
        <a:off x="3177350" y="50790"/>
        <a:ext cx="2056326" cy="1624840"/>
      </dsp:txXfrm>
    </dsp:sp>
    <dsp:sp modelId="{46F03DA2-5874-BF4E-8AED-2B204121E6A5}">
      <dsp:nvSpPr>
        <dsp:cNvPr id="0" name=""/>
        <dsp:cNvSpPr/>
      </dsp:nvSpPr>
      <dsp:spPr>
        <a:xfrm rot="19500000">
          <a:off x="5047482" y="2545999"/>
          <a:ext cx="2062521" cy="647228"/>
        </a:xfrm>
        <a:prstGeom prst="leftArrow">
          <a:avLst>
            <a:gd name="adj1" fmla="val 60000"/>
            <a:gd name="adj2" fmla="val 5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6399231-6A26-CF4A-A632-212D71B73FD3}">
      <dsp:nvSpPr>
        <dsp:cNvPr id="0" name=""/>
        <dsp:cNvSpPr/>
      </dsp:nvSpPr>
      <dsp:spPr>
        <a:xfrm>
          <a:off x="5844788" y="1415134"/>
          <a:ext cx="2157428" cy="1725942"/>
        </a:xfrm>
        <a:prstGeom prst="roundRect">
          <a:avLst>
            <a:gd name="adj" fmla="val 1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1333500">
            <a:lnSpc>
              <a:spcPct val="90000"/>
            </a:lnSpc>
            <a:spcBef>
              <a:spcPct val="0"/>
            </a:spcBef>
            <a:spcAft>
              <a:spcPct val="35000"/>
            </a:spcAft>
            <a:buNone/>
          </a:pPr>
          <a:r>
            <a:rPr lang="en-US" sz="3000" kern="1200" dirty="0"/>
            <a:t>Progression</a:t>
          </a:r>
        </a:p>
      </dsp:txBody>
      <dsp:txXfrm>
        <a:off x="5895339" y="1465685"/>
        <a:ext cx="2056326" cy="1624840"/>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806D06-2A8C-F442-B128-6E240F6114F8}" type="datetimeFigureOut">
              <a:rPr lang="en-US" smtClean="0"/>
              <a:t>2/21/19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B0D14D-EE94-DA47-B18A-F7496A7CC772}" type="slidenum">
              <a:rPr lang="en-US" smtClean="0"/>
              <a:t>‹#›</a:t>
            </a:fld>
            <a:endParaRPr lang="en-US"/>
          </a:p>
        </p:txBody>
      </p:sp>
    </p:spTree>
    <p:extLst>
      <p:ext uri="{BB962C8B-B14F-4D97-AF65-F5344CB8AC3E}">
        <p14:creationId xmlns:p14="http://schemas.microsoft.com/office/powerpoint/2010/main" val="1692337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a:t>
            </a:r>
          </a:p>
          <a:p>
            <a:r>
              <a:rPr lang="en-US" dirty="0"/>
              <a:t>https://</a:t>
            </a:r>
            <a:r>
              <a:rPr lang="en-US" dirty="0" err="1"/>
              <a:t>charcot-marie-toothnews.com</a:t>
            </a:r>
            <a:r>
              <a:rPr lang="en-US" dirty="0"/>
              <a:t>/2018/09/17/charcot-marie-tooth-type-x-possible-risk-factor-multiple-sclerosis/ </a:t>
            </a:r>
          </a:p>
        </p:txBody>
      </p:sp>
      <p:sp>
        <p:nvSpPr>
          <p:cNvPr id="4" name="Slide Number Placeholder 3"/>
          <p:cNvSpPr>
            <a:spLocks noGrp="1"/>
          </p:cNvSpPr>
          <p:nvPr>
            <p:ph type="sldNum" sz="quarter" idx="5"/>
          </p:nvPr>
        </p:nvSpPr>
        <p:spPr/>
        <p:txBody>
          <a:bodyPr/>
          <a:lstStyle/>
          <a:p>
            <a:fld id="{B5B0D14D-EE94-DA47-B18A-F7496A7CC772}" type="slidenum">
              <a:rPr lang="en-US" smtClean="0"/>
              <a:t>1</a:t>
            </a:fld>
            <a:endParaRPr lang="en-US"/>
          </a:p>
        </p:txBody>
      </p:sp>
    </p:spTree>
    <p:extLst>
      <p:ext uri="{BB962C8B-B14F-4D97-AF65-F5344CB8AC3E}">
        <p14:creationId xmlns:p14="http://schemas.microsoft.com/office/powerpoint/2010/main" val="41771764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Based on all of the research performed to study the cellular degradation and disease progression, we have developed a few main treatment options for Relapsing Remitting MS. Treatment options typically focuses on speeding up recovery, slowing the progression of the inflammation, and managing symptoms. </a:t>
            </a:r>
          </a:p>
          <a:p>
            <a:endParaRPr lang="en-US" sz="1200" b="0" i="0" kern="1200" dirty="0">
              <a:solidFill>
                <a:schemeClr val="tx1"/>
              </a:solidFill>
              <a:effectLst/>
              <a:latin typeface="+mn-lt"/>
              <a:ea typeface="+mn-ea"/>
              <a:cs typeface="+mn-cs"/>
            </a:endParaRPr>
          </a:p>
          <a:p>
            <a:pPr marL="228600" indent="-228600">
              <a:buAutoNum type="arabicPeriod"/>
            </a:pPr>
            <a:r>
              <a:rPr lang="en-US" sz="1200" b="0" i="0" kern="1200" dirty="0">
                <a:solidFill>
                  <a:schemeClr val="tx1"/>
                </a:solidFill>
                <a:effectLst/>
                <a:latin typeface="+mn-lt"/>
                <a:ea typeface="+mn-ea"/>
                <a:cs typeface="+mn-cs"/>
              </a:rPr>
              <a:t>Corticosteroids: reduce nerve inflammation</a:t>
            </a:r>
          </a:p>
          <a:p>
            <a:pPr marL="228600" indent="-228600">
              <a:buAutoNum type="arabicPeriod"/>
            </a:pPr>
            <a:r>
              <a:rPr lang="en-US" sz="1200" b="0" i="0" kern="1200" dirty="0">
                <a:solidFill>
                  <a:schemeClr val="tx1"/>
                </a:solidFill>
                <a:effectLst/>
                <a:latin typeface="+mn-lt"/>
                <a:ea typeface="+mn-ea"/>
                <a:cs typeface="+mn-cs"/>
              </a:rPr>
              <a:t>Physical Therapy: stretching and strength exercises can help manage weakness</a:t>
            </a:r>
          </a:p>
          <a:p>
            <a:endParaRPr lang="en-US" dirty="0"/>
          </a:p>
          <a:p>
            <a:r>
              <a:rPr lang="en-US" dirty="0"/>
              <a:t>Concluding Slide: ”who cares” </a:t>
            </a:r>
          </a:p>
          <a:p>
            <a:endParaRPr lang="en-US" dirty="0"/>
          </a:p>
          <a:p>
            <a:r>
              <a:rPr lang="en-US" dirty="0"/>
              <a:t>Links:</a:t>
            </a:r>
          </a:p>
          <a:p>
            <a:r>
              <a:rPr lang="en-US" dirty="0"/>
              <a:t>https://</a:t>
            </a:r>
            <a:r>
              <a:rPr lang="en-US" dirty="0" err="1"/>
              <a:t>www.behance.net</a:t>
            </a:r>
            <a:r>
              <a:rPr lang="en-US" dirty="0"/>
              <a:t>/gallery/66605721/Multiple-Sclerosis-Awareness-Month-</a:t>
            </a:r>
            <a:r>
              <a:rPr lang="en-US" dirty="0" err="1"/>
              <a:t>Posterlogo</a:t>
            </a:r>
            <a:r>
              <a:rPr lang="en-US" dirty="0"/>
              <a:t> </a:t>
            </a:r>
          </a:p>
          <a:p>
            <a:r>
              <a:rPr lang="en-US" dirty="0"/>
              <a:t>https://</a:t>
            </a:r>
            <a:r>
              <a:rPr lang="en-US" dirty="0" err="1"/>
              <a:t>www.mayoclinic.org</a:t>
            </a:r>
            <a:r>
              <a:rPr lang="en-US" dirty="0"/>
              <a:t>/diseases-conditions/multiple-sclerosis/diagnosis-treatment/drc-20350274 </a:t>
            </a:r>
          </a:p>
          <a:p>
            <a:endParaRPr lang="en-US" dirty="0"/>
          </a:p>
          <a:p>
            <a:r>
              <a:rPr lang="en-US" dirty="0"/>
              <a:t>PT image: https://</a:t>
            </a:r>
            <a:r>
              <a:rPr lang="en-US" dirty="0" err="1"/>
              <a:t>www.mayoclinic.org</a:t>
            </a:r>
            <a:r>
              <a:rPr lang="en-US" dirty="0"/>
              <a:t>/diseases-conditions/multiple-sclerosis/diagnosis-treatment/drc-20350274 </a:t>
            </a:r>
          </a:p>
          <a:p>
            <a:r>
              <a:rPr lang="en-US" dirty="0"/>
              <a:t>Pills image: https://</a:t>
            </a:r>
            <a:r>
              <a:rPr lang="en-US" dirty="0" err="1"/>
              <a:t>www.healthyplace.com</a:t>
            </a:r>
            <a:r>
              <a:rPr lang="en-US" dirty="0"/>
              <a:t>/thought-disorders/schizoaffective-disorder-information/schizoaffective-disorder-medications-types-side-effects </a:t>
            </a:r>
          </a:p>
          <a:p>
            <a:endParaRPr lang="en-US" dirty="0"/>
          </a:p>
        </p:txBody>
      </p:sp>
      <p:sp>
        <p:nvSpPr>
          <p:cNvPr id="4" name="Slide Number Placeholder 3"/>
          <p:cNvSpPr>
            <a:spLocks noGrp="1"/>
          </p:cNvSpPr>
          <p:nvPr>
            <p:ph type="sldNum" sz="quarter" idx="5"/>
          </p:nvPr>
        </p:nvSpPr>
        <p:spPr/>
        <p:txBody>
          <a:bodyPr/>
          <a:lstStyle/>
          <a:p>
            <a:fld id="{B5B0D14D-EE94-DA47-B18A-F7496A7CC772}" type="slidenum">
              <a:rPr lang="en-US" smtClean="0"/>
              <a:t>10</a:t>
            </a:fld>
            <a:endParaRPr lang="en-US"/>
          </a:p>
        </p:txBody>
      </p:sp>
    </p:spTree>
    <p:extLst>
      <p:ext uri="{BB962C8B-B14F-4D97-AF65-F5344CB8AC3E}">
        <p14:creationId xmlns:p14="http://schemas.microsoft.com/office/powerpoint/2010/main" val="10071000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“Multiple sclerosis is a chronic disease of the immune system that impacts millions of people worldwide. So the processes of cellular degradation, symptoms, and disease progression will be important as we continue to search for a CURE!”</a:t>
            </a:r>
          </a:p>
          <a:p>
            <a:endParaRPr lang="en-US" dirty="0"/>
          </a:p>
          <a:p>
            <a:r>
              <a:rPr lang="en-US" dirty="0"/>
              <a:t>Picture Citation: </a:t>
            </a:r>
          </a:p>
          <a:p>
            <a:r>
              <a:rPr lang="en-US" dirty="0"/>
              <a:t>https://advancethecure4ms.org/ </a:t>
            </a:r>
          </a:p>
          <a:p>
            <a:endParaRPr lang="en-US" dirty="0"/>
          </a:p>
          <a:p>
            <a:endParaRPr lang="en-US" dirty="0"/>
          </a:p>
        </p:txBody>
      </p:sp>
      <p:sp>
        <p:nvSpPr>
          <p:cNvPr id="4" name="Slide Number Placeholder 3"/>
          <p:cNvSpPr>
            <a:spLocks noGrp="1"/>
          </p:cNvSpPr>
          <p:nvPr>
            <p:ph type="sldNum" sz="quarter" idx="5"/>
          </p:nvPr>
        </p:nvSpPr>
        <p:spPr/>
        <p:txBody>
          <a:bodyPr/>
          <a:lstStyle/>
          <a:p>
            <a:fld id="{B5B0D14D-EE94-DA47-B18A-F7496A7CC772}" type="slidenum">
              <a:rPr lang="en-US" smtClean="0"/>
              <a:t>11</a:t>
            </a:fld>
            <a:endParaRPr lang="en-US"/>
          </a:p>
        </p:txBody>
      </p:sp>
    </p:spTree>
    <p:extLst>
      <p:ext uri="{BB962C8B-B14F-4D97-AF65-F5344CB8AC3E}">
        <p14:creationId xmlns:p14="http://schemas.microsoft.com/office/powerpoint/2010/main" val="3831204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B0D14D-EE94-DA47-B18A-F7496A7CC772}" type="slidenum">
              <a:rPr lang="en-US" smtClean="0"/>
              <a:t>12</a:t>
            </a:fld>
            <a:endParaRPr lang="en-US"/>
          </a:p>
        </p:txBody>
      </p:sp>
    </p:spTree>
    <p:extLst>
      <p:ext uri="{BB962C8B-B14F-4D97-AF65-F5344CB8AC3E}">
        <p14:creationId xmlns:p14="http://schemas.microsoft.com/office/powerpoint/2010/main" val="46832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http://</a:t>
            </a:r>
            <a:r>
              <a:rPr lang="en-US" dirty="0" err="1"/>
              <a:t>main.nationalmssociety.org</a:t>
            </a:r>
            <a:r>
              <a:rPr lang="en-US" dirty="0"/>
              <a:t>/site/</a:t>
            </a:r>
            <a:r>
              <a:rPr lang="en-US" dirty="0" err="1"/>
              <a:t>MessageViewer?em_id</a:t>
            </a:r>
            <a:r>
              <a:rPr lang="en-US" dirty="0"/>
              <a:t>=68686.0&amp;dlv_id=86366&amp;s_AffiliateSecCatId=1&amp;pw_id=10481 </a:t>
            </a:r>
          </a:p>
          <a:p>
            <a:endParaRPr lang="en-US" dirty="0"/>
          </a:p>
          <a:p>
            <a:r>
              <a:rPr lang="en-US" dirty="0"/>
              <a:t>It’s easy to look at the statistics… 2.3 million people have multiple sclerosis in the world today. That means 3 out of every 10,000 people have multiple sclerosis. </a:t>
            </a:r>
          </a:p>
          <a:p>
            <a:endParaRPr lang="en-US" dirty="0"/>
          </a:p>
          <a:p>
            <a:r>
              <a:rPr lang="en-US" dirty="0"/>
              <a:t>The statistic can tell you a lot, but they don’ tell the whole story. Suffering from MS is more than just a statistic. </a:t>
            </a:r>
          </a:p>
          <a:p>
            <a:endParaRPr lang="en-US" dirty="0"/>
          </a:p>
          <a:p>
            <a:r>
              <a:rPr lang="en-US" dirty="0"/>
              <a:t>When asked what MS means to them, current patients say that MS means… </a:t>
            </a:r>
          </a:p>
          <a:p>
            <a:r>
              <a:rPr lang="en-US" dirty="0"/>
              <a:t>“fighting for my future” “uncertainty about tomorrow” ““I may not look sick on the outside, but on the inside it’s like my body is trying to kill me”</a:t>
            </a:r>
          </a:p>
          <a:p>
            <a:endParaRPr lang="en-US" dirty="0"/>
          </a:p>
          <a:p>
            <a:r>
              <a:rPr lang="en-US" dirty="0"/>
              <a:t>Person images: </a:t>
            </a:r>
          </a:p>
          <a:p>
            <a:r>
              <a:rPr lang="en-US" dirty="0"/>
              <a:t>http://</a:t>
            </a:r>
            <a:r>
              <a:rPr lang="en-US" dirty="0" err="1"/>
              <a:t>www.clker.com</a:t>
            </a:r>
            <a:r>
              <a:rPr lang="en-US" dirty="0"/>
              <a:t>/clipart-pink-stick-</a:t>
            </a:r>
            <a:r>
              <a:rPr lang="en-US" dirty="0" err="1"/>
              <a:t>man.html</a:t>
            </a:r>
            <a:endParaRPr lang="en-US" dirty="0"/>
          </a:p>
          <a:p>
            <a:r>
              <a:rPr lang="en-US" dirty="0"/>
              <a:t>Map image: </a:t>
            </a:r>
          </a:p>
          <a:p>
            <a:r>
              <a:rPr lang="en-US" dirty="0"/>
              <a:t>https://</a:t>
            </a:r>
            <a:r>
              <a:rPr lang="en-US" dirty="0" err="1"/>
              <a:t>desenio.com</a:t>
            </a:r>
            <a:r>
              <a:rPr lang="en-US" dirty="0"/>
              <a:t>/us/</a:t>
            </a:r>
            <a:r>
              <a:rPr lang="en-US" dirty="0" err="1"/>
              <a:t>artiklar</a:t>
            </a:r>
            <a:r>
              <a:rPr lang="en-US" dirty="0"/>
              <a:t>/poster-world-map-black-</a:t>
            </a:r>
            <a:r>
              <a:rPr lang="en-US" dirty="0" err="1"/>
              <a:t>white.html</a:t>
            </a:r>
            <a:endParaRPr lang="en-US" dirty="0"/>
          </a:p>
        </p:txBody>
      </p:sp>
      <p:sp>
        <p:nvSpPr>
          <p:cNvPr id="4" name="Slide Number Placeholder 3"/>
          <p:cNvSpPr>
            <a:spLocks noGrp="1"/>
          </p:cNvSpPr>
          <p:nvPr>
            <p:ph type="sldNum" sz="quarter" idx="5"/>
          </p:nvPr>
        </p:nvSpPr>
        <p:spPr/>
        <p:txBody>
          <a:bodyPr/>
          <a:lstStyle/>
          <a:p>
            <a:fld id="{B5B0D14D-EE94-DA47-B18A-F7496A7CC772}" type="slidenum">
              <a:rPr lang="en-US" smtClean="0"/>
              <a:t>2</a:t>
            </a:fld>
            <a:endParaRPr lang="en-US"/>
          </a:p>
        </p:txBody>
      </p:sp>
    </p:spTree>
    <p:extLst>
      <p:ext uri="{BB962C8B-B14F-4D97-AF65-F5344CB8AC3E}">
        <p14:creationId xmlns:p14="http://schemas.microsoft.com/office/powerpoint/2010/main" val="1908784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LINE THESIS: The processes of cellular degradation, physical symptoms, and disease progression all culminate to help in the development of new treatment options for MS. </a:t>
            </a:r>
          </a:p>
          <a:p>
            <a:endParaRPr lang="en-US" dirty="0"/>
          </a:p>
          <a:p>
            <a:r>
              <a:rPr lang="en-US" dirty="0"/>
              <a:t>I plan to review these three main topics, and show the treatment options we have created from our knowledge in all these areas. Hopefully, these treatment options may eventually lead to a more permanent cure.</a:t>
            </a:r>
          </a:p>
        </p:txBody>
      </p:sp>
      <p:sp>
        <p:nvSpPr>
          <p:cNvPr id="4" name="Slide Number Placeholder 3"/>
          <p:cNvSpPr>
            <a:spLocks noGrp="1"/>
          </p:cNvSpPr>
          <p:nvPr>
            <p:ph type="sldNum" sz="quarter" idx="5"/>
          </p:nvPr>
        </p:nvSpPr>
        <p:spPr/>
        <p:txBody>
          <a:bodyPr/>
          <a:lstStyle/>
          <a:p>
            <a:fld id="{B5B0D14D-EE94-DA47-B18A-F7496A7CC772}" type="slidenum">
              <a:rPr lang="en-US" smtClean="0"/>
              <a:t>3</a:t>
            </a:fld>
            <a:endParaRPr lang="en-US"/>
          </a:p>
        </p:txBody>
      </p:sp>
    </p:spTree>
    <p:extLst>
      <p:ext uri="{BB962C8B-B14F-4D97-AF65-F5344CB8AC3E}">
        <p14:creationId xmlns:p14="http://schemas.microsoft.com/office/powerpoint/2010/main" val="8559950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www.gene.com</a:t>
            </a:r>
            <a:r>
              <a:rPr lang="en-US" dirty="0"/>
              <a:t>/patients/disease-education/</a:t>
            </a:r>
            <a:r>
              <a:rPr lang="en-US" dirty="0" err="1"/>
              <a:t>multiple-sclerosis?topic</a:t>
            </a:r>
            <a:r>
              <a:rPr lang="en-US" dirty="0"/>
              <a:t>=multiple-sclerosis </a:t>
            </a:r>
          </a:p>
          <a:p>
            <a:endParaRPr lang="en-US" dirty="0"/>
          </a:p>
          <a:p>
            <a:r>
              <a:rPr lang="en-US" dirty="0"/>
              <a:t>“Multiple Sclerosis is a chronic and progressive disease of the nervous system that damages the myelin sheath (fatty covering surrounding axon projections) and underlying axons. Multiple Sclerosis is a disease of the central nervous system only, and impacts oligodendrocytes and axons in the brain and spinal cord.”</a:t>
            </a:r>
          </a:p>
          <a:p>
            <a:endParaRPr lang="en-US" dirty="0"/>
          </a:p>
        </p:txBody>
      </p:sp>
      <p:sp>
        <p:nvSpPr>
          <p:cNvPr id="4" name="Slide Number Placeholder 3"/>
          <p:cNvSpPr>
            <a:spLocks noGrp="1"/>
          </p:cNvSpPr>
          <p:nvPr>
            <p:ph type="sldNum" sz="quarter" idx="5"/>
          </p:nvPr>
        </p:nvSpPr>
        <p:spPr/>
        <p:txBody>
          <a:bodyPr/>
          <a:lstStyle/>
          <a:p>
            <a:fld id="{B5B0D14D-EE94-DA47-B18A-F7496A7CC772}" type="slidenum">
              <a:rPr lang="en-US" smtClean="0"/>
              <a:t>4</a:t>
            </a:fld>
            <a:endParaRPr lang="en-US"/>
          </a:p>
        </p:txBody>
      </p:sp>
    </p:spTree>
    <p:extLst>
      <p:ext uri="{BB962C8B-B14F-4D97-AF65-F5344CB8AC3E}">
        <p14:creationId xmlns:p14="http://schemas.microsoft.com/office/powerpoint/2010/main" val="433459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a:t>
            </a:r>
            <a:r>
              <a:rPr lang="en-US" dirty="0" err="1"/>
              <a:t>ib.bioninja.com.au</a:t>
            </a:r>
            <a:r>
              <a:rPr lang="en-US" dirty="0"/>
              <a:t>/options/option-a-neurobiology-and/a2-the-human-brain/blood-brain-</a:t>
            </a:r>
            <a:r>
              <a:rPr lang="en-US" dirty="0" err="1"/>
              <a:t>barrier.html</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Multiple Sclerosis is considered an autoimmune disease. This means that the cells of the immune system attack the body, mistakenly identifying part of the body as an invading antigen. In this case the body identifies myelin as the antigen. This image shows a zoomed in section of the blood brain barrier, with the vasculature shown in the middle and the </a:t>
            </a:r>
            <a:r>
              <a:rPr lang="en-US" dirty="0" err="1"/>
              <a:t>astroglia</a:t>
            </a:r>
            <a:r>
              <a:rPr lang="en-US" dirty="0"/>
              <a:t> and internal areas of the brain shown on the sides.</a:t>
            </a:r>
          </a:p>
        </p:txBody>
      </p:sp>
      <p:sp>
        <p:nvSpPr>
          <p:cNvPr id="4" name="Slide Number Placeholder 3"/>
          <p:cNvSpPr>
            <a:spLocks noGrp="1"/>
          </p:cNvSpPr>
          <p:nvPr>
            <p:ph type="sldNum" sz="quarter" idx="5"/>
          </p:nvPr>
        </p:nvSpPr>
        <p:spPr/>
        <p:txBody>
          <a:bodyPr/>
          <a:lstStyle/>
          <a:p>
            <a:fld id="{B5B0D14D-EE94-DA47-B18A-F7496A7CC772}" type="slidenum">
              <a:rPr lang="en-US" smtClean="0"/>
              <a:t>5</a:t>
            </a:fld>
            <a:endParaRPr lang="en-US"/>
          </a:p>
        </p:txBody>
      </p:sp>
    </p:spTree>
    <p:extLst>
      <p:ext uri="{BB962C8B-B14F-4D97-AF65-F5344CB8AC3E}">
        <p14:creationId xmlns:p14="http://schemas.microsoft.com/office/powerpoint/2010/main" val="2752425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zoomed in image of the blood brain barrier, but flipped horizontally from the previous image. The neuron on the bottom represents a neuron inside the brain, and the molecules on the outside are immune cells in the vasculature outside the brain.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central nervous system is typically separated from the immune system of the rest of the body, and it protects itself with a different nervous system, the “neuroimmune system”. In cases of multiple sclerosis, however, immune cells can cross the blood brain barrier and enter the brain. (ANIMATION 1). They can enter via the choroid plexus and proliferate in the cerebrospinal fluid or they can simply enter through arteries in the meninges. </a:t>
            </a:r>
          </a:p>
          <a:p>
            <a:endParaRPr lang="en-US" dirty="0"/>
          </a:p>
          <a:p>
            <a:r>
              <a:rPr lang="en-US" dirty="0"/>
              <a:t>There are many proteins coating the outside of the oligodendrocytes. These proteins are recognized by T-cells, a type of immune cell, that crosses the blood brain barrier. Upon the incorrect recognition of the proteins as antigens, the T-cells release cytokines (ANIMATION 2). Cytokines can help increase the permeability of the BBB and allow other immune cells inside (ANIMATION 3 +4). Other immune cells such as B-cells, which produce antibodies and target the oligodendrocyte for destruction . Once targeted for degradation, the oligodendrocytes are destroyed and digested by natural killer cells and macrophages (ANIMATION 5). The cell can then try to repair itself, but often the lesions turn into plaques of damaged myelin. (ANIMATION 6) This creates permanent damage to the myelin and eventually to the axon beneath the myelin if the repair processes cannot keep up with the damage.</a:t>
            </a:r>
          </a:p>
        </p:txBody>
      </p:sp>
      <p:sp>
        <p:nvSpPr>
          <p:cNvPr id="4" name="Slide Number Placeholder 3"/>
          <p:cNvSpPr>
            <a:spLocks noGrp="1"/>
          </p:cNvSpPr>
          <p:nvPr>
            <p:ph type="sldNum" sz="quarter" idx="5"/>
          </p:nvPr>
        </p:nvSpPr>
        <p:spPr/>
        <p:txBody>
          <a:bodyPr/>
          <a:lstStyle/>
          <a:p>
            <a:fld id="{B5B0D14D-EE94-DA47-B18A-F7496A7CC772}" type="slidenum">
              <a:rPr lang="en-US" smtClean="0"/>
              <a:t>6</a:t>
            </a:fld>
            <a:endParaRPr lang="en-US"/>
          </a:p>
        </p:txBody>
      </p:sp>
    </p:spTree>
    <p:extLst>
      <p:ext uri="{BB962C8B-B14F-4D97-AF65-F5344CB8AC3E}">
        <p14:creationId xmlns:p14="http://schemas.microsoft.com/office/powerpoint/2010/main" val="3411100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effectLst/>
            </a:endParaRPr>
          </a:p>
          <a:p>
            <a:pPr lvl="1" rtl="0" fontAlgn="base"/>
            <a:r>
              <a:rPr lang="en-US" sz="1200" b="0" i="0" u="none" strike="noStrike" kern="1200" dirty="0">
                <a:solidFill>
                  <a:schemeClr val="tx1"/>
                </a:solidFill>
                <a:effectLst/>
                <a:latin typeface="+mn-lt"/>
                <a:ea typeface="+mn-ea"/>
                <a:cs typeface="+mn-cs"/>
              </a:rPr>
              <a:t>The damage to and loss of myelin decreases the amount of saltatory conduction possible. </a:t>
            </a:r>
          </a:p>
          <a:p>
            <a:pPr lvl="1" rtl="0" fontAlgn="base"/>
            <a:endParaRPr lang="en-US" sz="1200" b="0" i="0" u="none" strike="noStrike" kern="1200" dirty="0">
              <a:solidFill>
                <a:schemeClr val="tx1"/>
              </a:solidFill>
              <a:effectLst/>
              <a:latin typeface="+mn-lt"/>
              <a:ea typeface="+mn-ea"/>
              <a:cs typeface="+mn-cs"/>
            </a:endParaRPr>
          </a:p>
          <a:p>
            <a:pPr lvl="1" rtl="0" fontAlgn="base"/>
            <a:r>
              <a:rPr lang="en-US" sz="1200" b="0" i="0" u="none" strike="noStrike" kern="1200" dirty="0">
                <a:solidFill>
                  <a:schemeClr val="tx1"/>
                </a:solidFill>
                <a:effectLst/>
                <a:latin typeface="+mn-lt"/>
                <a:ea typeface="+mn-ea"/>
                <a:cs typeface="+mn-cs"/>
              </a:rPr>
              <a:t>Normally, myelin helps insulate the neuron and increases the distance that the passive current can flow. By increasing the distance that passive current can flow, less action potentials need to happen along the axon, making the overall action potential much faster.</a:t>
            </a:r>
          </a:p>
          <a:p>
            <a:pPr lvl="1" rtl="0" fontAlgn="base"/>
            <a:endParaRPr lang="en-US" sz="1200" b="0" i="0" u="none" strike="noStrike" kern="1200" dirty="0">
              <a:solidFill>
                <a:schemeClr val="tx1"/>
              </a:solidFill>
              <a:effectLst/>
              <a:latin typeface="+mn-lt"/>
              <a:ea typeface="+mn-ea"/>
              <a:cs typeface="+mn-cs"/>
            </a:endParaRPr>
          </a:p>
          <a:p>
            <a:pPr lvl="1" rtl="0" fontAlgn="base"/>
            <a:r>
              <a:rPr lang="en-US" sz="1200" b="0" i="0" u="none" strike="noStrike" kern="1200" dirty="0">
                <a:solidFill>
                  <a:schemeClr val="tx1"/>
                </a:solidFill>
                <a:effectLst/>
                <a:latin typeface="+mn-lt"/>
                <a:ea typeface="+mn-ea"/>
                <a:cs typeface="+mn-cs"/>
              </a:rPr>
              <a:t>With damaged or missing myelin, however, there is less insulation around the axon. This means that the passive current leaks out of the area where the myelin used to contain it. Now the passive current cannot travel as far and more action potentials need to be fired along the same length of axon. The overall action potential is now much slower and can even be distorted due to the damage.</a:t>
            </a:r>
          </a:p>
          <a:p>
            <a:pPr lvl="1" rtl="0" fontAlgn="base"/>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5B0D14D-EE94-DA47-B18A-F7496A7CC772}" type="slidenum">
              <a:rPr lang="en-US" smtClean="0"/>
              <a:t>7</a:t>
            </a:fld>
            <a:endParaRPr lang="en-US"/>
          </a:p>
        </p:txBody>
      </p:sp>
    </p:spTree>
    <p:extLst>
      <p:ext uri="{BB962C8B-B14F-4D97-AF65-F5344CB8AC3E}">
        <p14:creationId xmlns:p14="http://schemas.microsoft.com/office/powerpoint/2010/main" val="12516615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demyelination of the neurons and eventual damage to the axon itself leads to a variety of physical symptoms. The slower and distorted action potentials often create difficulties with movement and muscular contraction.”</a:t>
            </a:r>
          </a:p>
          <a:p>
            <a:endParaRPr lang="en-US" dirty="0"/>
          </a:p>
          <a:p>
            <a:r>
              <a:rPr lang="en-US" dirty="0"/>
              <a:t>“Some of the main symptoms include: fatigue, walking difficulties, visual problems, and muscle pain/tingling. Although symptoms tend to vary frequently between individuals. And many symptoms are possible depending on individual differences” </a:t>
            </a:r>
          </a:p>
          <a:p>
            <a:endParaRPr lang="en-US" dirty="0"/>
          </a:p>
          <a:p>
            <a:r>
              <a:rPr lang="en-US" dirty="0"/>
              <a:t>https://</a:t>
            </a:r>
            <a:r>
              <a:rPr lang="en-US" dirty="0" err="1"/>
              <a:t>pixabay.com</a:t>
            </a:r>
            <a:r>
              <a:rPr lang="en-US" dirty="0"/>
              <a:t>/vectors/men-s-locker-room-man-human-toilet-155828/ (person, black) </a:t>
            </a:r>
          </a:p>
          <a:p>
            <a:r>
              <a:rPr lang="en-US" dirty="0"/>
              <a:t>http://</a:t>
            </a:r>
            <a:r>
              <a:rPr lang="en-US" dirty="0" err="1"/>
              <a:t>www.clker.com</a:t>
            </a:r>
            <a:r>
              <a:rPr lang="en-US" dirty="0"/>
              <a:t>/clipart-man-</a:t>
            </a:r>
            <a:r>
              <a:rPr lang="en-US" dirty="0" err="1"/>
              <a:t>aiga</a:t>
            </a:r>
            <a:r>
              <a:rPr lang="en-US" dirty="0"/>
              <a:t>-</a:t>
            </a:r>
            <a:r>
              <a:rPr lang="en-US" dirty="0" err="1"/>
              <a:t>gray.html</a:t>
            </a:r>
            <a:r>
              <a:rPr lang="en-US" dirty="0"/>
              <a:t> (person, gray)</a:t>
            </a:r>
          </a:p>
        </p:txBody>
      </p:sp>
      <p:sp>
        <p:nvSpPr>
          <p:cNvPr id="4" name="Slide Number Placeholder 3"/>
          <p:cNvSpPr>
            <a:spLocks noGrp="1"/>
          </p:cNvSpPr>
          <p:nvPr>
            <p:ph type="sldNum" sz="quarter" idx="5"/>
          </p:nvPr>
        </p:nvSpPr>
        <p:spPr/>
        <p:txBody>
          <a:bodyPr/>
          <a:lstStyle/>
          <a:p>
            <a:fld id="{B5B0D14D-EE94-DA47-B18A-F7496A7CC772}" type="slidenum">
              <a:rPr lang="en-US" smtClean="0"/>
              <a:t>8</a:t>
            </a:fld>
            <a:endParaRPr lang="en-US"/>
          </a:p>
        </p:txBody>
      </p:sp>
    </p:spTree>
    <p:extLst>
      <p:ext uri="{BB962C8B-B14F-4D97-AF65-F5344CB8AC3E}">
        <p14:creationId xmlns:p14="http://schemas.microsoft.com/office/powerpoint/2010/main" val="3177696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the varying symptoms, there are varying types of disease progression. There are four different types of MS that all have different characteristic patterns of progression. About 85% of all MS cases fall under the category of “Relapsing Remitting MS”. This is the type of MS most treatment is targeted towards, so I will focus on this type only. </a:t>
            </a:r>
          </a:p>
          <a:p>
            <a:endParaRPr lang="en-US" dirty="0"/>
          </a:p>
          <a:p>
            <a:pPr rtl="0" fontAlgn="base"/>
            <a:r>
              <a:rPr lang="en-US" dirty="0"/>
              <a:t>Relapsing Remitting MS progresses in a cyclical pattern. It begins with a period of increased inflammation and symptom flare up (ANIMATION ONE). Then, the inflammation stops and repair within the cells can occur (ANIMATION TWO). Finally, there is a period of stability where there is no more repair but there is also no inflammation (ANIMATION THREE). These three stages repeat over and over throughout the progression of the disease (ANIMATION FOUR).</a:t>
            </a:r>
          </a:p>
          <a:p>
            <a:endParaRPr lang="en-US" dirty="0"/>
          </a:p>
          <a:p>
            <a:r>
              <a:rPr lang="en-US" dirty="0"/>
              <a:t>Ribbon: https://</a:t>
            </a:r>
            <a:r>
              <a:rPr lang="en-US" dirty="0" err="1"/>
              <a:t>www.pinterest.com</a:t>
            </a:r>
            <a:r>
              <a:rPr lang="en-US" dirty="0"/>
              <a:t>/pin/546202261031430109/ </a:t>
            </a:r>
          </a:p>
        </p:txBody>
      </p:sp>
      <p:sp>
        <p:nvSpPr>
          <p:cNvPr id="4" name="Slide Number Placeholder 3"/>
          <p:cNvSpPr>
            <a:spLocks noGrp="1"/>
          </p:cNvSpPr>
          <p:nvPr>
            <p:ph type="sldNum" sz="quarter" idx="5"/>
          </p:nvPr>
        </p:nvSpPr>
        <p:spPr/>
        <p:txBody>
          <a:bodyPr/>
          <a:lstStyle/>
          <a:p>
            <a:fld id="{B5B0D14D-EE94-DA47-B18A-F7496A7CC772}" type="slidenum">
              <a:rPr lang="en-US" smtClean="0"/>
              <a:t>9</a:t>
            </a:fld>
            <a:endParaRPr lang="en-US"/>
          </a:p>
        </p:txBody>
      </p:sp>
    </p:spTree>
    <p:extLst>
      <p:ext uri="{BB962C8B-B14F-4D97-AF65-F5344CB8AC3E}">
        <p14:creationId xmlns:p14="http://schemas.microsoft.com/office/powerpoint/2010/main" val="554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CBFB9-575F-634E-9293-DE5EEEBEDF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21E460-185A-3E41-A9AE-441BFBF149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AFB246-EC32-FA42-B915-2FE381FE4CA5}"/>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5" name="Footer Placeholder 4">
            <a:extLst>
              <a:ext uri="{FF2B5EF4-FFF2-40B4-BE49-F238E27FC236}">
                <a16:creationId xmlns:a16="http://schemas.microsoft.com/office/drawing/2014/main" id="{472E246D-C7AF-DB4E-B492-A972E2FA19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8941F4-83BB-164E-A858-AE0A917E9093}"/>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2377056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499F4-1D5D-5848-B0DA-174E6D9F50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4F997D-F60B-3C4E-BFBE-02D623D9587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A7769-CC5D-8E49-97BE-9D74FD65230F}"/>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5" name="Footer Placeholder 4">
            <a:extLst>
              <a:ext uri="{FF2B5EF4-FFF2-40B4-BE49-F238E27FC236}">
                <a16:creationId xmlns:a16="http://schemas.microsoft.com/office/drawing/2014/main" id="{3C056039-9CAA-074F-B898-DC7A1EB9E3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63203E-7E9F-0A44-8363-74DBB166D62E}"/>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268106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F7D775-7858-A949-A657-CC52CBCFFC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9DF195-9597-ED46-8AAC-E9676C88BDE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546FE7-C30A-014F-9836-07D2F5049813}"/>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5" name="Footer Placeholder 4">
            <a:extLst>
              <a:ext uri="{FF2B5EF4-FFF2-40B4-BE49-F238E27FC236}">
                <a16:creationId xmlns:a16="http://schemas.microsoft.com/office/drawing/2014/main" id="{F5D6C56B-0C01-AE42-A6DE-8F0654E951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E50005-A5AD-8043-9605-9D05588BDA2D}"/>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769881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B7D28-4173-1E47-AF6B-478F203ADA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D658C4-830F-B041-9F08-F864F385CD5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B6FB4-09C2-5941-8443-B019CA35BB9F}"/>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5" name="Footer Placeholder 4">
            <a:extLst>
              <a:ext uri="{FF2B5EF4-FFF2-40B4-BE49-F238E27FC236}">
                <a16:creationId xmlns:a16="http://schemas.microsoft.com/office/drawing/2014/main" id="{DD201D45-7113-C246-B85A-C3E8DF7A34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421809-3593-D84E-8A3C-8A6C735C9BE9}"/>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4126805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11A69-3297-464B-AAC6-36C2EFBB6E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D1A9FA-21F8-D541-9F9B-E03B6F1848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F7422C7-47C5-6643-8151-D35319D62B19}"/>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5" name="Footer Placeholder 4">
            <a:extLst>
              <a:ext uri="{FF2B5EF4-FFF2-40B4-BE49-F238E27FC236}">
                <a16:creationId xmlns:a16="http://schemas.microsoft.com/office/drawing/2014/main" id="{FD4CE791-DAD9-8C43-8FE7-6B954099E1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A1F2F9-AE62-8C44-8D25-5EC467A8E401}"/>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11495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B46EB-18AA-8C47-B5ED-CA7FEAA2D5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953B20-D7A5-8B4C-925E-9C2EB0641DE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6CCFAB-D180-D348-95B1-4653D37C7A1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143FED-2ABA-5B4F-9144-73188310BD2D}"/>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6" name="Footer Placeholder 5">
            <a:extLst>
              <a:ext uri="{FF2B5EF4-FFF2-40B4-BE49-F238E27FC236}">
                <a16:creationId xmlns:a16="http://schemas.microsoft.com/office/drawing/2014/main" id="{3CCF99E0-1417-7B47-8876-8AE6D76223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1582D0-26A7-2D41-96F3-267EEC1EDC52}"/>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2146335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D955A-1472-4942-8A78-CCF7B4E909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848AAA-A219-9448-B94D-859FF369B9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B81AC52-11ED-4841-BA3C-8C36C45DA81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6B18EB-4EEE-8D41-86DB-0F38C8B739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E6C5480-B73C-DE4A-A721-E01F0E2E3E8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572EAE-B350-5E49-99D7-244268FFE615}"/>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8" name="Footer Placeholder 7">
            <a:extLst>
              <a:ext uri="{FF2B5EF4-FFF2-40B4-BE49-F238E27FC236}">
                <a16:creationId xmlns:a16="http://schemas.microsoft.com/office/drawing/2014/main" id="{257E6E9B-419C-6145-89A7-F191DB96197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959C93-E039-AF4F-9A23-7F2336D623BF}"/>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3306411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ED75E-9FC1-A648-B5E5-AF2E77AA87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2299C1-9B9C-C640-89D0-56733E4EA6AB}"/>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4" name="Footer Placeholder 3">
            <a:extLst>
              <a:ext uri="{FF2B5EF4-FFF2-40B4-BE49-F238E27FC236}">
                <a16:creationId xmlns:a16="http://schemas.microsoft.com/office/drawing/2014/main" id="{A189111D-08FD-EC41-8504-8A008BC913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934834-8847-1847-AA1F-F6C7AFABB5D7}"/>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1112100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8FE0D0-75A9-484A-A3A5-2DB3FA0D33A3}"/>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3" name="Footer Placeholder 2">
            <a:extLst>
              <a:ext uri="{FF2B5EF4-FFF2-40B4-BE49-F238E27FC236}">
                <a16:creationId xmlns:a16="http://schemas.microsoft.com/office/drawing/2014/main" id="{D1EA0456-0A26-9141-BCD2-FB9F2A78A0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1CC276-78ED-A549-9B67-3061F8EB1892}"/>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3398369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EDB1E-D7C9-CF41-AF8D-A996EA635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5ED0F55-5F23-3A44-B9A3-92145DB06C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49D172-B1E8-A544-94A2-3F9F061C23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AA403B-A714-2248-8F5B-AD4C95DCDEDF}"/>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6" name="Footer Placeholder 5">
            <a:extLst>
              <a:ext uri="{FF2B5EF4-FFF2-40B4-BE49-F238E27FC236}">
                <a16:creationId xmlns:a16="http://schemas.microsoft.com/office/drawing/2014/main" id="{FA4DA9CB-966E-2B4A-AA23-40EFD5913C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320B53-071F-4A48-89D7-416F31CCBFC6}"/>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1333876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3DC4A-3DC8-6843-83AC-44250C60A5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A9534E-131D-694B-A105-FC41064EAD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38F5AB8-F71B-E447-823F-2251235D4A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DBD8416-47BF-7241-8542-94765FF6B268}"/>
              </a:ext>
            </a:extLst>
          </p:cNvPr>
          <p:cNvSpPr>
            <a:spLocks noGrp="1"/>
          </p:cNvSpPr>
          <p:nvPr>
            <p:ph type="dt" sz="half" idx="10"/>
          </p:nvPr>
        </p:nvSpPr>
        <p:spPr/>
        <p:txBody>
          <a:bodyPr/>
          <a:lstStyle/>
          <a:p>
            <a:fld id="{0F667FC5-517D-5247-9D0D-546824E3AE8B}" type="datetimeFigureOut">
              <a:rPr lang="en-US" smtClean="0"/>
              <a:t>2/21/19</a:t>
            </a:fld>
            <a:endParaRPr lang="en-US"/>
          </a:p>
        </p:txBody>
      </p:sp>
      <p:sp>
        <p:nvSpPr>
          <p:cNvPr id="6" name="Footer Placeholder 5">
            <a:extLst>
              <a:ext uri="{FF2B5EF4-FFF2-40B4-BE49-F238E27FC236}">
                <a16:creationId xmlns:a16="http://schemas.microsoft.com/office/drawing/2014/main" id="{15422F03-CCEB-1241-A9D8-9732C923F1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574073-5542-2440-A729-433120063CA9}"/>
              </a:ext>
            </a:extLst>
          </p:cNvPr>
          <p:cNvSpPr>
            <a:spLocks noGrp="1"/>
          </p:cNvSpPr>
          <p:nvPr>
            <p:ph type="sldNum" sz="quarter" idx="12"/>
          </p:nvPr>
        </p:nvSpPr>
        <p:spPr/>
        <p:txBody>
          <a:bodyPr/>
          <a:lstStyle/>
          <a:p>
            <a:fld id="{63627198-0EE5-CE41-BF5B-F4FE5E3A3624}" type="slidenum">
              <a:rPr lang="en-US" smtClean="0"/>
              <a:t>‹#›</a:t>
            </a:fld>
            <a:endParaRPr lang="en-US"/>
          </a:p>
        </p:txBody>
      </p:sp>
    </p:spTree>
    <p:extLst>
      <p:ext uri="{BB962C8B-B14F-4D97-AF65-F5344CB8AC3E}">
        <p14:creationId xmlns:p14="http://schemas.microsoft.com/office/powerpoint/2010/main" val="3580648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D1E588-4CCB-FA4C-BEA6-6D7BF38058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9DB804-6D44-4641-BD77-9FCBC37753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B61C07-9930-E248-9675-919C32A431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67FC5-517D-5247-9D0D-546824E3AE8B}" type="datetimeFigureOut">
              <a:rPr lang="en-US" smtClean="0"/>
              <a:t>2/21/19</a:t>
            </a:fld>
            <a:endParaRPr lang="en-US"/>
          </a:p>
        </p:txBody>
      </p:sp>
      <p:sp>
        <p:nvSpPr>
          <p:cNvPr id="5" name="Footer Placeholder 4">
            <a:extLst>
              <a:ext uri="{FF2B5EF4-FFF2-40B4-BE49-F238E27FC236}">
                <a16:creationId xmlns:a16="http://schemas.microsoft.com/office/drawing/2014/main" id="{9FB5ED1E-DC64-3941-9235-F3179E594B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CAD4325-FA88-694A-91AE-7C0ABE96BC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627198-0EE5-CE41-BF5B-F4FE5E3A3624}" type="slidenum">
              <a:rPr lang="en-US" smtClean="0"/>
              <a:t>‹#›</a:t>
            </a:fld>
            <a:endParaRPr lang="en-US"/>
          </a:p>
        </p:txBody>
      </p:sp>
    </p:spTree>
    <p:extLst>
      <p:ext uri="{BB962C8B-B14F-4D97-AF65-F5344CB8AC3E}">
        <p14:creationId xmlns:p14="http://schemas.microsoft.com/office/powerpoint/2010/main" val="4143869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harcot-marie-toothnews.com/2018/09/17/charcot-marie-tooth-type-x-possible-risk-factor-multiple-sclerosi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hyperlink" Target="https://www.google.com/url?sa=i&amp;source=images&amp;cd=&amp;ved=&amp;url=https%3A%2F%2Fwww.mayoclinic.org%2Fdiseases-conditions%2Fmultiple-sclerosis%2Fdiagnosis-treatment%2Fdrc-20350274&amp;psig=AOvVaw2pLhJlHrUY2EQZ5JoUFKGk&amp;ust=1551419014438613"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hyperlink" Target="https://www.healthyplace.com/thought-disorders/schizoaffective-disorder-information/schizoaffective-disorder-medications-types-side-effects" TargetMode="Externa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hyperlink" Target="http://www.clker.com/clipart-pink-stick-man.html" TargetMode="External"/><Relationship Id="rId3" Type="http://schemas.openxmlformats.org/officeDocument/2006/relationships/hyperlink" Target="https://desenio.com/us/artiklar/poster-world-map-black-white.html" TargetMode="External"/><Relationship Id="rId7" Type="http://schemas.openxmlformats.org/officeDocument/2006/relationships/hyperlink" Target="http://www.clker.com/clipart-infographic-orange-man.html" TargetMode="External"/><Relationship Id="rId12"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hyperlink" Target="http://www.clker.com/clipart-stick-figure-purple.html" TargetMode="External"/><Relationship Id="rId5" Type="http://schemas.openxmlformats.org/officeDocument/2006/relationships/hyperlink" Target="http://worldartsme.com/red-person-clipart.html" TargetMode="External"/><Relationship Id="rId10" Type="http://schemas.openxmlformats.org/officeDocument/2006/relationships/image" Target="../media/image5.png"/><Relationship Id="rId4" Type="http://schemas.openxmlformats.org/officeDocument/2006/relationships/image" Target="../media/image2.jpeg"/><Relationship Id="rId9" Type="http://schemas.openxmlformats.org/officeDocument/2006/relationships/hyperlink" Target="http://www.clker.com/clipart-stick-person-blue.html" TargetMode="External"/><Relationship Id="rId1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gene.com/patients/disease-education/multiple-sclerosis?topic=multiple-sclerosi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hyperlink" Target="http://ib.bioninja.com.au/options/option-a-neurobiology-and/a2-the-human-brain/blood-brain-barrier.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Macrophag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hyperlink" Target="https://pixabay.com/en/photos/neurons/" TargetMode="Externa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hyperlink" Target="https://pixabay.com/en/photos/neuron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hyperlink" Target="https://pixabay.com/en/men-s-locker-room-man-human-toilet-155828/"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hyperlink" Target="https://www.pinterest.com/pin/546202261031430109/"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4.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6" name="Picture 8" descr="Image result for multiple sclerosis">
            <a:hlinkClick r:id="rId3"/>
            <a:extLst>
              <a:ext uri="{FF2B5EF4-FFF2-40B4-BE49-F238E27FC236}">
                <a16:creationId xmlns:a16="http://schemas.microsoft.com/office/drawing/2014/main" id="{9F457600-63CA-9544-87A3-67BFBFDFD8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7543" y="0"/>
            <a:ext cx="11625485" cy="6987396"/>
          </a:xfrm>
          <a:prstGeom prst="rect">
            <a:avLst/>
          </a:prstGeom>
          <a:noFill/>
          <a:extLst>
            <a:ext uri="{909E8E84-426E-40DD-AFC4-6F175D3DCCD1}">
              <a14:hiddenFill xmlns:a14="http://schemas.microsoft.com/office/drawing/2010/main">
                <a:solidFill>
                  <a:srgbClr val="FFFFFF"/>
                </a:solidFill>
              </a14:hiddenFill>
            </a:ext>
          </a:extLst>
        </p:spPr>
      </p:pic>
      <p:sp>
        <p:nvSpPr>
          <p:cNvPr id="71"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a16="http://schemas.microsoft.com/office/drawing/2014/main" id="{A5ED2E2E-4246-2344-AE57-E1A9FA6B5156}"/>
              </a:ext>
            </a:extLst>
          </p:cNvPr>
          <p:cNvSpPr>
            <a:spLocks noGrp="1"/>
          </p:cNvSpPr>
          <p:nvPr>
            <p:ph type="ctrTitle"/>
          </p:nvPr>
        </p:nvSpPr>
        <p:spPr>
          <a:xfrm>
            <a:off x="8022021" y="3231931"/>
            <a:ext cx="3852041" cy="1834056"/>
          </a:xfrm>
        </p:spPr>
        <p:txBody>
          <a:bodyPr>
            <a:normAutofit/>
          </a:bodyPr>
          <a:lstStyle/>
          <a:p>
            <a:r>
              <a:rPr lang="en-US" dirty="0">
                <a:latin typeface="Avenir Next" panose="020B0503020202020204" pitchFamily="34" charset="0"/>
                <a:ea typeface="Malgun Gothic" panose="020B0503020000020004" pitchFamily="34" charset="-127"/>
                <a:cs typeface="Malayalam Sangam MN" pitchFamily="2" charset="0"/>
              </a:rPr>
              <a:t>Multiple Sclerosis</a:t>
            </a:r>
          </a:p>
        </p:txBody>
      </p:sp>
      <p:sp>
        <p:nvSpPr>
          <p:cNvPr id="3" name="Subtitle 2">
            <a:extLst>
              <a:ext uri="{FF2B5EF4-FFF2-40B4-BE49-F238E27FC236}">
                <a16:creationId xmlns:a16="http://schemas.microsoft.com/office/drawing/2014/main" id="{1418E7F8-9355-B344-B4DA-12CEE5A16013}"/>
              </a:ext>
            </a:extLst>
          </p:cNvPr>
          <p:cNvSpPr>
            <a:spLocks noGrp="1"/>
          </p:cNvSpPr>
          <p:nvPr>
            <p:ph type="subTitle" idx="1"/>
          </p:nvPr>
        </p:nvSpPr>
        <p:spPr>
          <a:xfrm>
            <a:off x="7782910" y="5242675"/>
            <a:ext cx="4330262" cy="683284"/>
          </a:xfrm>
        </p:spPr>
        <p:txBody>
          <a:bodyPr>
            <a:normAutofit/>
          </a:bodyPr>
          <a:lstStyle/>
          <a:p>
            <a:r>
              <a:rPr lang="en-US" sz="3000" dirty="0"/>
              <a:t>Kiera Borthwick</a:t>
            </a:r>
          </a:p>
        </p:txBody>
      </p:sp>
      <p:cxnSp>
        <p:nvCxnSpPr>
          <p:cNvPr id="73" name="Straight Connector 72">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742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8E13C95-0523-0847-AEBF-DF1806E70EF1}"/>
              </a:ext>
            </a:extLst>
          </p:cNvPr>
          <p:cNvSpPr txBox="1"/>
          <p:nvPr/>
        </p:nvSpPr>
        <p:spPr>
          <a:xfrm>
            <a:off x="0" y="242180"/>
            <a:ext cx="12192000" cy="707886"/>
          </a:xfrm>
          <a:prstGeom prst="rect">
            <a:avLst/>
          </a:prstGeom>
          <a:noFill/>
        </p:spPr>
        <p:txBody>
          <a:bodyPr wrap="square" rtlCol="0">
            <a:spAutoFit/>
          </a:bodyPr>
          <a:lstStyle/>
          <a:p>
            <a:pPr algn="ctr"/>
            <a:r>
              <a:rPr lang="en-US" sz="4000" dirty="0">
                <a:latin typeface="+mj-lt"/>
              </a:rPr>
              <a:t>Treatment options target the symptoms, not the source…</a:t>
            </a:r>
          </a:p>
        </p:txBody>
      </p:sp>
      <p:sp>
        <p:nvSpPr>
          <p:cNvPr id="8" name="TextBox 7">
            <a:extLst>
              <a:ext uri="{FF2B5EF4-FFF2-40B4-BE49-F238E27FC236}">
                <a16:creationId xmlns:a16="http://schemas.microsoft.com/office/drawing/2014/main" id="{BC72432B-55A6-DF47-B2D5-0AB24533FFDD}"/>
              </a:ext>
            </a:extLst>
          </p:cNvPr>
          <p:cNvSpPr txBox="1"/>
          <p:nvPr/>
        </p:nvSpPr>
        <p:spPr>
          <a:xfrm>
            <a:off x="1596572" y="6150114"/>
            <a:ext cx="9318170" cy="707886"/>
          </a:xfrm>
          <a:prstGeom prst="rect">
            <a:avLst/>
          </a:prstGeom>
          <a:noFill/>
        </p:spPr>
        <p:txBody>
          <a:bodyPr wrap="square" rtlCol="0">
            <a:spAutoFit/>
          </a:bodyPr>
          <a:lstStyle/>
          <a:p>
            <a:pPr algn="ctr"/>
            <a:r>
              <a:rPr lang="en-US" sz="4000" dirty="0">
                <a:latin typeface="+mj-lt"/>
              </a:rPr>
              <a:t>And we still have a lot of progress to make.</a:t>
            </a:r>
          </a:p>
        </p:txBody>
      </p:sp>
      <p:pic>
        <p:nvPicPr>
          <p:cNvPr id="1030" name="Picture 6" descr="Image result for physical therapy MS">
            <a:hlinkClick r:id="rId3"/>
            <a:extLst>
              <a:ext uri="{FF2B5EF4-FFF2-40B4-BE49-F238E27FC236}">
                <a16:creationId xmlns:a16="http://schemas.microsoft.com/office/drawing/2014/main" id="{9CC050EE-0604-DE40-B80B-C16C52AEDFA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6299" b="3933"/>
          <a:stretch/>
        </p:blipFill>
        <p:spPr bwMode="auto">
          <a:xfrm>
            <a:off x="6694097" y="1366993"/>
            <a:ext cx="5127096" cy="412401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Related image">
            <a:hlinkClick r:id="rId5"/>
            <a:extLst>
              <a:ext uri="{FF2B5EF4-FFF2-40B4-BE49-F238E27FC236}">
                <a16:creationId xmlns:a16="http://schemas.microsoft.com/office/drawing/2014/main" id="{74D8AE70-8797-2641-8BA5-A074B29438D6}"/>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8633" r="6736" b="6160"/>
          <a:stretch/>
        </p:blipFill>
        <p:spPr bwMode="auto">
          <a:xfrm>
            <a:off x="517586" y="1742534"/>
            <a:ext cx="5792075" cy="361044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26F3254-062D-CE46-A646-8670E37B7231}"/>
              </a:ext>
            </a:extLst>
          </p:cNvPr>
          <p:cNvSpPr txBox="1"/>
          <p:nvPr/>
        </p:nvSpPr>
        <p:spPr>
          <a:xfrm>
            <a:off x="5277006" y="5352983"/>
            <a:ext cx="1032655" cy="169277"/>
          </a:xfrm>
          <a:prstGeom prst="rect">
            <a:avLst/>
          </a:prstGeom>
          <a:noFill/>
        </p:spPr>
        <p:txBody>
          <a:bodyPr wrap="none" rtlCol="0">
            <a:spAutoFit/>
          </a:bodyPr>
          <a:lstStyle/>
          <a:p>
            <a:r>
              <a:rPr lang="en-US" sz="500" dirty="0"/>
              <a:t>“Corticosteroids.” Healthy Place.</a:t>
            </a:r>
          </a:p>
        </p:txBody>
      </p:sp>
      <p:sp>
        <p:nvSpPr>
          <p:cNvPr id="9" name="TextBox 8">
            <a:extLst>
              <a:ext uri="{FF2B5EF4-FFF2-40B4-BE49-F238E27FC236}">
                <a16:creationId xmlns:a16="http://schemas.microsoft.com/office/drawing/2014/main" id="{69C773E8-1252-FB40-8D72-FB56F6F6FADA}"/>
              </a:ext>
            </a:extLst>
          </p:cNvPr>
          <p:cNvSpPr txBox="1"/>
          <p:nvPr/>
        </p:nvSpPr>
        <p:spPr>
          <a:xfrm>
            <a:off x="10689152" y="5497633"/>
            <a:ext cx="1132041" cy="169277"/>
          </a:xfrm>
          <a:prstGeom prst="rect">
            <a:avLst/>
          </a:prstGeom>
          <a:noFill/>
        </p:spPr>
        <p:txBody>
          <a:bodyPr wrap="none" rtlCol="0">
            <a:spAutoFit/>
          </a:bodyPr>
          <a:lstStyle/>
          <a:p>
            <a:r>
              <a:rPr lang="en-US" sz="500" dirty="0"/>
              <a:t>“Physical Therapy for MS.” </a:t>
            </a:r>
            <a:r>
              <a:rPr lang="en-US" sz="500" dirty="0" err="1"/>
              <a:t>Behance</a:t>
            </a:r>
            <a:r>
              <a:rPr lang="en-US" sz="500" dirty="0"/>
              <a:t>.</a:t>
            </a:r>
          </a:p>
        </p:txBody>
      </p:sp>
      <p:sp>
        <p:nvSpPr>
          <p:cNvPr id="10" name="Rectangle 9">
            <a:extLst>
              <a:ext uri="{FF2B5EF4-FFF2-40B4-BE49-F238E27FC236}">
                <a16:creationId xmlns:a16="http://schemas.microsoft.com/office/drawing/2014/main" id="{4AADF4FC-3B44-2242-B4A2-85146474B016}"/>
              </a:ext>
            </a:extLst>
          </p:cNvPr>
          <p:cNvSpPr/>
          <p:nvPr/>
        </p:nvSpPr>
        <p:spPr>
          <a:xfrm>
            <a:off x="-302667" y="5636388"/>
            <a:ext cx="6096000" cy="338554"/>
          </a:xfrm>
          <a:prstGeom prst="rect">
            <a:avLst/>
          </a:prstGeom>
        </p:spPr>
        <p:txBody>
          <a:bodyPr>
            <a:spAutoFit/>
          </a:bodyPr>
          <a:lstStyle/>
          <a:p>
            <a:pPr algn="ctr"/>
            <a:r>
              <a:rPr lang="en-US" sz="800" b="0" i="0" dirty="0">
                <a:effectLst/>
                <a:latin typeface="Times New Roman" panose="02020603050405020304" pitchFamily="18" charset="0"/>
              </a:rPr>
              <a:t>Mayo Clinic Staff. “Multiple Sclerosis.” </a:t>
            </a:r>
            <a:r>
              <a:rPr lang="en-US" sz="800" b="0" i="1" dirty="0">
                <a:effectLst/>
                <a:latin typeface="Times New Roman" panose="02020603050405020304" pitchFamily="18" charset="0"/>
              </a:rPr>
              <a:t>Mayo Clinic</a:t>
            </a:r>
            <a:r>
              <a:rPr lang="en-US" sz="800" b="0" i="0" dirty="0">
                <a:effectLst/>
                <a:latin typeface="Times New Roman" panose="02020603050405020304" pitchFamily="18" charset="0"/>
              </a:rPr>
              <a:t>, Mayo Foundation for Medical Education and Research, 4 Aug. 2017, </a:t>
            </a:r>
            <a:r>
              <a:rPr lang="en-US" sz="800" b="0" i="0" dirty="0" err="1">
                <a:effectLst/>
                <a:latin typeface="Times New Roman" panose="02020603050405020304" pitchFamily="18" charset="0"/>
              </a:rPr>
              <a:t>www.mayoclinic.org</a:t>
            </a:r>
            <a:r>
              <a:rPr lang="en-US" sz="800" b="0" i="0" dirty="0">
                <a:effectLst/>
                <a:latin typeface="Times New Roman" panose="02020603050405020304" pitchFamily="18" charset="0"/>
              </a:rPr>
              <a:t>/diseases-conditions/multiple-sclerosis/diagnosis-treatment/drc-20350274.</a:t>
            </a:r>
            <a:endParaRPr lang="en-US" sz="800" dirty="0"/>
          </a:p>
        </p:txBody>
      </p:sp>
    </p:spTree>
    <p:extLst>
      <p:ext uri="{BB962C8B-B14F-4D97-AF65-F5344CB8AC3E}">
        <p14:creationId xmlns:p14="http://schemas.microsoft.com/office/powerpoint/2010/main" val="3189531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FF8042"/>
            </a:gs>
            <a:gs pos="0">
              <a:schemeClr val="bg1"/>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C4A41-12F1-E245-A7A7-B52A0556C3E5}"/>
              </a:ext>
            </a:extLst>
          </p:cNvPr>
          <p:cNvSpPr>
            <a:spLocks noGrp="1"/>
          </p:cNvSpPr>
          <p:nvPr>
            <p:ph type="title"/>
          </p:nvPr>
        </p:nvSpPr>
        <p:spPr>
          <a:xfrm>
            <a:off x="3042249" y="280494"/>
            <a:ext cx="5969479" cy="711573"/>
          </a:xfrm>
        </p:spPr>
        <p:txBody>
          <a:bodyPr>
            <a:normAutofit fontScale="90000"/>
          </a:bodyPr>
          <a:lstStyle/>
          <a:p>
            <a:r>
              <a:rPr lang="en-US" dirty="0"/>
              <a:t>Where do we go from here? </a:t>
            </a:r>
          </a:p>
        </p:txBody>
      </p:sp>
      <p:graphicFrame>
        <p:nvGraphicFramePr>
          <p:cNvPr id="11" name="Content Placeholder 3">
            <a:extLst>
              <a:ext uri="{FF2B5EF4-FFF2-40B4-BE49-F238E27FC236}">
                <a16:creationId xmlns:a16="http://schemas.microsoft.com/office/drawing/2014/main" id="{C662DA38-38C4-7C4A-81D2-9215DDD68E3A}"/>
              </a:ext>
            </a:extLst>
          </p:cNvPr>
          <p:cNvGraphicFramePr>
            <a:graphicFrameLocks noGrp="1"/>
          </p:cNvGraphicFramePr>
          <p:nvPr>
            <p:ph idx="1"/>
            <p:extLst>
              <p:ext uri="{D42A27DB-BD31-4B8C-83A1-F6EECF244321}">
                <p14:modId xmlns:p14="http://schemas.microsoft.com/office/powerpoint/2010/main" val="2439464618"/>
              </p:ext>
            </p:extLst>
          </p:nvPr>
        </p:nvGraphicFramePr>
        <p:xfrm>
          <a:off x="1821475" y="1279753"/>
          <a:ext cx="8411028" cy="53169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Right Arrow 11">
            <a:extLst>
              <a:ext uri="{FF2B5EF4-FFF2-40B4-BE49-F238E27FC236}">
                <a16:creationId xmlns:a16="http://schemas.microsoft.com/office/drawing/2014/main" id="{ED738813-4D0E-914A-9752-1F5AE5B01E65}"/>
              </a:ext>
            </a:extLst>
          </p:cNvPr>
          <p:cNvSpPr/>
          <p:nvPr/>
        </p:nvSpPr>
        <p:spPr>
          <a:xfrm>
            <a:off x="8055428" y="5544457"/>
            <a:ext cx="1415143" cy="885371"/>
          </a:xfrm>
          <a:prstGeom prst="rightArrow">
            <a:avLst/>
          </a:prstGeom>
          <a:noFill/>
          <a:ln w="76200">
            <a:solidFill>
              <a:srgbClr val="FDCE4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5-Point Star 12">
            <a:extLst>
              <a:ext uri="{FF2B5EF4-FFF2-40B4-BE49-F238E27FC236}">
                <a16:creationId xmlns:a16="http://schemas.microsoft.com/office/drawing/2014/main" id="{75825BAD-F548-3446-807F-A2D1F48B6C4D}"/>
              </a:ext>
            </a:extLst>
          </p:cNvPr>
          <p:cNvSpPr/>
          <p:nvPr/>
        </p:nvSpPr>
        <p:spPr>
          <a:xfrm>
            <a:off x="9622971" y="4397829"/>
            <a:ext cx="2423886" cy="2198915"/>
          </a:xfrm>
          <a:prstGeom prst="star5">
            <a:avLst/>
          </a:prstGeom>
          <a:solidFill>
            <a:srgbClr val="FDCE49"/>
          </a:solidFill>
          <a:ln>
            <a:solidFill>
              <a:srgbClr val="FDCE49"/>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200" b="1" dirty="0">
                <a:solidFill>
                  <a:schemeClr val="bg1"/>
                </a:solidFill>
              </a:rPr>
              <a:t>CURE!</a:t>
            </a:r>
          </a:p>
        </p:txBody>
      </p:sp>
    </p:spTree>
    <p:extLst>
      <p:ext uri="{BB962C8B-B14F-4D97-AF65-F5344CB8AC3E}">
        <p14:creationId xmlns:p14="http://schemas.microsoft.com/office/powerpoint/2010/main" val="160961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558DD-E13F-8D46-9498-F8A50D06CE28}"/>
              </a:ext>
            </a:extLst>
          </p:cNvPr>
          <p:cNvSpPr>
            <a:spLocks noGrp="1"/>
          </p:cNvSpPr>
          <p:nvPr>
            <p:ph type="title"/>
          </p:nvPr>
        </p:nvSpPr>
        <p:spPr>
          <a:xfrm>
            <a:off x="4470400" y="293299"/>
            <a:ext cx="3251200" cy="761774"/>
          </a:xfrm>
        </p:spPr>
        <p:txBody>
          <a:bodyPr/>
          <a:lstStyle/>
          <a:p>
            <a:pPr algn="ctr"/>
            <a:r>
              <a:rPr lang="en-US" dirty="0"/>
              <a:t>References</a:t>
            </a:r>
          </a:p>
        </p:txBody>
      </p:sp>
      <p:sp>
        <p:nvSpPr>
          <p:cNvPr id="3" name="Content Placeholder 2">
            <a:extLst>
              <a:ext uri="{FF2B5EF4-FFF2-40B4-BE49-F238E27FC236}">
                <a16:creationId xmlns:a16="http://schemas.microsoft.com/office/drawing/2014/main" id="{EE3EEB46-5AA1-B843-A521-EEB7610F309E}"/>
              </a:ext>
            </a:extLst>
          </p:cNvPr>
          <p:cNvSpPr>
            <a:spLocks noGrp="1"/>
          </p:cNvSpPr>
          <p:nvPr>
            <p:ph idx="1"/>
          </p:nvPr>
        </p:nvSpPr>
        <p:spPr>
          <a:xfrm>
            <a:off x="838200" y="1193095"/>
            <a:ext cx="10515600" cy="4828143"/>
          </a:xfrm>
        </p:spPr>
        <p:txBody>
          <a:bodyPr>
            <a:normAutofit/>
          </a:bodyPr>
          <a:lstStyle/>
          <a:p>
            <a:pPr marL="0" indent="0">
              <a:lnSpc>
                <a:spcPct val="150000"/>
              </a:lnSpc>
              <a:buNone/>
            </a:pPr>
            <a:r>
              <a:rPr lang="en-US" sz="1500" dirty="0" err="1"/>
              <a:t>Agamanolis</a:t>
            </a:r>
            <a:r>
              <a:rPr lang="en-US" sz="1500" dirty="0"/>
              <a:t>, Dimitri. “</a:t>
            </a:r>
            <a:r>
              <a:rPr lang="en-US" sz="1500" dirty="0" err="1"/>
              <a:t>Demyelinative</a:t>
            </a:r>
            <a:r>
              <a:rPr lang="en-US" sz="1500" dirty="0"/>
              <a:t> Diseases, Chapter 6.” </a:t>
            </a:r>
            <a:r>
              <a:rPr lang="en-US" sz="1500" i="1" dirty="0"/>
              <a:t>Neuropathology: An Illustrated Interactive Course for Medical Students and </a:t>
            </a:r>
          </a:p>
          <a:p>
            <a:pPr marL="0" indent="0">
              <a:lnSpc>
                <a:spcPct val="150000"/>
              </a:lnSpc>
              <a:buNone/>
            </a:pPr>
            <a:r>
              <a:rPr lang="en-US" sz="1500" i="1" dirty="0"/>
              <a:t>	Residents</a:t>
            </a:r>
            <a:r>
              <a:rPr lang="en-US" sz="1500" dirty="0"/>
              <a:t>, neuropathology-</a:t>
            </a:r>
            <a:r>
              <a:rPr lang="en-US" sz="1500" dirty="0" err="1"/>
              <a:t>web.org</a:t>
            </a:r>
            <a:r>
              <a:rPr lang="en-US" sz="1500" dirty="0"/>
              <a:t>/chapter6/chapter6aMs.html.</a:t>
            </a:r>
          </a:p>
          <a:p>
            <a:pPr marL="0" indent="0">
              <a:lnSpc>
                <a:spcPct val="150000"/>
              </a:lnSpc>
              <a:buNone/>
            </a:pPr>
            <a:r>
              <a:rPr lang="en-US" sz="1500" dirty="0"/>
              <a:t>“Clinical Progression of Multiple Sclerosis.” </a:t>
            </a:r>
            <a:r>
              <a:rPr lang="en-US" sz="1500" i="1" dirty="0"/>
              <a:t>Khan Academy</a:t>
            </a:r>
            <a:r>
              <a:rPr lang="en-US" sz="1500" dirty="0"/>
              <a:t>, Khan Academy, </a:t>
            </a:r>
            <a:r>
              <a:rPr lang="en-US" sz="1500" dirty="0" err="1"/>
              <a:t>www.khanacademy.org</a:t>
            </a:r>
            <a:r>
              <a:rPr lang="en-US" sz="1500" dirty="0"/>
              <a:t>/science/health-and-</a:t>
            </a:r>
          </a:p>
          <a:p>
            <a:pPr marL="0" indent="0">
              <a:lnSpc>
                <a:spcPct val="150000"/>
              </a:lnSpc>
              <a:buNone/>
            </a:pPr>
            <a:r>
              <a:rPr lang="en-US" sz="1500" dirty="0"/>
              <a:t>	medicine/nervous-system-diseases/multiple-sclerosis/v/clinical-progression-of-multiple-sclerosis. </a:t>
            </a:r>
          </a:p>
          <a:p>
            <a:pPr marL="0" indent="0">
              <a:lnSpc>
                <a:spcPct val="150000"/>
              </a:lnSpc>
              <a:buNone/>
            </a:pPr>
            <a:r>
              <a:rPr lang="en-US" sz="1500" dirty="0"/>
              <a:t>“It's Multiple Sclerosis Week! Tell Us What MS Means to You.” </a:t>
            </a:r>
            <a:r>
              <a:rPr lang="en-US" sz="1500" i="1" dirty="0"/>
              <a:t>National Multiple Sclerosis Society</a:t>
            </a:r>
            <a:r>
              <a:rPr lang="en-US" sz="1500" dirty="0"/>
              <a:t>, </a:t>
            </a:r>
          </a:p>
          <a:p>
            <a:pPr marL="0" indent="0">
              <a:lnSpc>
                <a:spcPct val="150000"/>
              </a:lnSpc>
              <a:buNone/>
            </a:pPr>
            <a:r>
              <a:rPr lang="en-US" sz="1500" dirty="0"/>
              <a:t>	</a:t>
            </a:r>
            <a:r>
              <a:rPr lang="en-US" sz="1500" dirty="0" err="1"/>
              <a:t>main.nationalmssociety.org</a:t>
            </a:r>
            <a:r>
              <a:rPr lang="en-US" sz="1500" dirty="0"/>
              <a:t>/site/</a:t>
            </a:r>
            <a:r>
              <a:rPr lang="en-US" sz="1500" dirty="0" err="1"/>
              <a:t>MessageViewer?em_id</a:t>
            </a:r>
            <a:r>
              <a:rPr lang="en-US" sz="1500" dirty="0"/>
              <a:t>=68686.0&amp;dlv_id=86366&amp;s_AffiliateSecCatId=1&amp;pw_id=10481.</a:t>
            </a:r>
          </a:p>
          <a:p>
            <a:pPr marL="0" indent="0">
              <a:lnSpc>
                <a:spcPct val="150000"/>
              </a:lnSpc>
              <a:buNone/>
            </a:pPr>
            <a:r>
              <a:rPr lang="en-US" sz="1500" dirty="0"/>
              <a:t>Mayo Clinic Staff. “Multiple Sclerosis.” </a:t>
            </a:r>
            <a:r>
              <a:rPr lang="en-US" sz="1500" i="1" dirty="0"/>
              <a:t>Mayo Clinic</a:t>
            </a:r>
            <a:r>
              <a:rPr lang="en-US" sz="1500" dirty="0"/>
              <a:t>, Mayo Foundation for Medical Education and Research, 4 Aug. 2017, </a:t>
            </a:r>
          </a:p>
          <a:p>
            <a:pPr marL="0" indent="0">
              <a:lnSpc>
                <a:spcPct val="150000"/>
              </a:lnSpc>
              <a:buNone/>
            </a:pPr>
            <a:r>
              <a:rPr lang="en-US" sz="1500" dirty="0"/>
              <a:t>	</a:t>
            </a:r>
            <a:r>
              <a:rPr lang="en-US" sz="1500" dirty="0" err="1"/>
              <a:t>www.mayoclinic.org</a:t>
            </a:r>
            <a:r>
              <a:rPr lang="en-US" sz="1500" dirty="0"/>
              <a:t>/diseases-conditions/multiple-sclerosis/diagnosis-treatment/drc-20350274.</a:t>
            </a:r>
          </a:p>
          <a:p>
            <a:pPr marL="0" indent="0">
              <a:lnSpc>
                <a:spcPct val="150000"/>
              </a:lnSpc>
              <a:buNone/>
            </a:pPr>
            <a:r>
              <a:rPr lang="en-US" sz="1500" dirty="0"/>
              <a:t>“MS Symptoms.” </a:t>
            </a:r>
            <a:r>
              <a:rPr lang="en-US" sz="1500" i="1" dirty="0"/>
              <a:t>National Multiple Sclerosis Society</a:t>
            </a:r>
            <a:r>
              <a:rPr lang="en-US" sz="1500" dirty="0"/>
              <a:t>, </a:t>
            </a:r>
            <a:r>
              <a:rPr lang="en-US" sz="1500" dirty="0" err="1"/>
              <a:t>www.nationalmssociety.org</a:t>
            </a:r>
            <a:r>
              <a:rPr lang="en-US" sz="1500" dirty="0"/>
              <a:t>/Symptoms-Diagnosis/MS-Symptoms.</a:t>
            </a:r>
          </a:p>
          <a:p>
            <a:pPr marL="0" indent="0">
              <a:lnSpc>
                <a:spcPct val="150000"/>
              </a:lnSpc>
              <a:buNone/>
            </a:pPr>
            <a:r>
              <a:rPr lang="en-US" sz="1500" dirty="0"/>
              <a:t>Rose, John W., et al. “Lectures: Pathology.” </a:t>
            </a:r>
            <a:r>
              <a:rPr lang="en-US" sz="1500" i="1" dirty="0"/>
              <a:t>Multiple Sclerosis</a:t>
            </a:r>
            <a:r>
              <a:rPr lang="en-US" sz="1500" dirty="0"/>
              <a:t>, </a:t>
            </a:r>
            <a:r>
              <a:rPr lang="en-US" sz="1500" dirty="0" err="1"/>
              <a:t>library.med.utah.edu</a:t>
            </a:r>
            <a:r>
              <a:rPr lang="en-US" sz="1500" dirty="0"/>
              <a:t>/kw/</a:t>
            </a:r>
            <a:r>
              <a:rPr lang="en-US" sz="1500" dirty="0" err="1"/>
              <a:t>ms</a:t>
            </a:r>
            <a:r>
              <a:rPr lang="en-US" sz="1500" dirty="0"/>
              <a:t>/path.html#1.</a:t>
            </a:r>
          </a:p>
          <a:p>
            <a:pPr marL="0" indent="0">
              <a:buNone/>
            </a:pPr>
            <a:endParaRPr lang="en-US" sz="1500" dirty="0"/>
          </a:p>
          <a:p>
            <a:pPr marL="0" indent="0">
              <a:buNone/>
            </a:pPr>
            <a:endParaRPr lang="en-US" sz="1500" dirty="0"/>
          </a:p>
        </p:txBody>
      </p:sp>
    </p:spTree>
    <p:extLst>
      <p:ext uri="{BB962C8B-B14F-4D97-AF65-F5344CB8AC3E}">
        <p14:creationId xmlns:p14="http://schemas.microsoft.com/office/powerpoint/2010/main" val="1747944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6" name="Picture 14" descr="Related image">
            <a:hlinkClick r:id="rId3"/>
            <a:extLst>
              <a:ext uri="{FF2B5EF4-FFF2-40B4-BE49-F238E27FC236}">
                <a16:creationId xmlns:a16="http://schemas.microsoft.com/office/drawing/2014/main" id="{E097CAA6-780D-B449-B51F-57B3F880873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7956" t="11580" r="6385" b="14578"/>
          <a:stretch/>
        </p:blipFill>
        <p:spPr bwMode="auto">
          <a:xfrm>
            <a:off x="2500429" y="1711284"/>
            <a:ext cx="7077494" cy="439908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45DF1E9-8FB8-AF4D-AADE-2F0C51942A5B}"/>
              </a:ext>
            </a:extLst>
          </p:cNvPr>
          <p:cNvSpPr>
            <a:spLocks noGrp="1"/>
          </p:cNvSpPr>
          <p:nvPr>
            <p:ph type="title"/>
          </p:nvPr>
        </p:nvSpPr>
        <p:spPr>
          <a:xfrm>
            <a:off x="2612571" y="-152711"/>
            <a:ext cx="7141029" cy="1325563"/>
          </a:xfrm>
        </p:spPr>
        <p:txBody>
          <a:bodyPr/>
          <a:lstStyle/>
          <a:p>
            <a:r>
              <a:rPr lang="en-US" dirty="0"/>
              <a:t>“What does MS mean to you?”</a:t>
            </a:r>
          </a:p>
        </p:txBody>
      </p:sp>
      <p:sp>
        <p:nvSpPr>
          <p:cNvPr id="6" name="TextBox 5">
            <a:extLst>
              <a:ext uri="{FF2B5EF4-FFF2-40B4-BE49-F238E27FC236}">
                <a16:creationId xmlns:a16="http://schemas.microsoft.com/office/drawing/2014/main" id="{B77DAF15-7A0E-6646-9BD9-3786FB5BBE25}"/>
              </a:ext>
            </a:extLst>
          </p:cNvPr>
          <p:cNvSpPr txBox="1"/>
          <p:nvPr/>
        </p:nvSpPr>
        <p:spPr>
          <a:xfrm>
            <a:off x="4706257" y="1185388"/>
            <a:ext cx="2937593" cy="553998"/>
          </a:xfrm>
          <a:prstGeom prst="rect">
            <a:avLst/>
          </a:prstGeom>
          <a:noFill/>
        </p:spPr>
        <p:txBody>
          <a:bodyPr wrap="square" rtlCol="0">
            <a:spAutoFit/>
          </a:bodyPr>
          <a:lstStyle/>
          <a:p>
            <a:r>
              <a:rPr lang="en-US" sz="3000" b="1" dirty="0">
                <a:latin typeface="+mj-lt"/>
              </a:rPr>
              <a:t>2.3 million people</a:t>
            </a:r>
          </a:p>
        </p:txBody>
      </p:sp>
      <p:pic>
        <p:nvPicPr>
          <p:cNvPr id="3084" name="Picture 12" descr="Image result for person red clipart">
            <a:hlinkClick r:id="rId5"/>
            <a:extLst>
              <a:ext uri="{FF2B5EF4-FFF2-40B4-BE49-F238E27FC236}">
                <a16:creationId xmlns:a16="http://schemas.microsoft.com/office/drawing/2014/main" id="{BC05A3B8-EC89-A542-A1B4-2155F951DE7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7718389" y="2858575"/>
            <a:ext cx="159279" cy="317692"/>
          </a:xfrm>
          <a:prstGeom prst="rect">
            <a:avLst/>
          </a:prstGeom>
          <a:noFill/>
          <a:extLst>
            <a:ext uri="{909E8E84-426E-40DD-AFC4-6F175D3DCCD1}">
              <a14:hiddenFill xmlns:a14="http://schemas.microsoft.com/office/drawing/2010/main">
                <a:solidFill>
                  <a:srgbClr val="FFFFFF"/>
                </a:solidFill>
              </a14:hiddenFill>
            </a:ext>
          </a:extLst>
        </p:spPr>
      </p:pic>
      <p:pic>
        <p:nvPicPr>
          <p:cNvPr id="3088" name="Picture 16" descr="Image result for person orange clipart">
            <a:hlinkClick r:id="rId7"/>
            <a:extLst>
              <a:ext uri="{FF2B5EF4-FFF2-40B4-BE49-F238E27FC236}">
                <a16:creationId xmlns:a16="http://schemas.microsoft.com/office/drawing/2014/main" id="{E3C6B342-A096-F34D-8FB8-C33A949DD3F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676130" y="4992999"/>
            <a:ext cx="174170" cy="347394"/>
          </a:xfrm>
          <a:prstGeom prst="rect">
            <a:avLst/>
          </a:prstGeom>
          <a:noFill/>
          <a:extLst>
            <a:ext uri="{909E8E84-426E-40DD-AFC4-6F175D3DCCD1}">
              <a14:hiddenFill xmlns:a14="http://schemas.microsoft.com/office/drawing/2010/main">
                <a:solidFill>
                  <a:srgbClr val="FFFFFF"/>
                </a:solidFill>
              </a14:hiddenFill>
            </a:ext>
          </a:extLst>
        </p:spPr>
      </p:pic>
      <p:pic>
        <p:nvPicPr>
          <p:cNvPr id="3098" name="Picture 26" descr="Image result for person blue clipart">
            <a:hlinkClick r:id="rId9"/>
            <a:extLst>
              <a:ext uri="{FF2B5EF4-FFF2-40B4-BE49-F238E27FC236}">
                <a16:creationId xmlns:a16="http://schemas.microsoft.com/office/drawing/2014/main" id="{1B9A07D8-0CA1-9B44-95E7-9DF5D3671D4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7695" y="2740819"/>
            <a:ext cx="181429" cy="361872"/>
          </a:xfrm>
          <a:prstGeom prst="rect">
            <a:avLst/>
          </a:prstGeom>
          <a:noFill/>
          <a:extLst>
            <a:ext uri="{909E8E84-426E-40DD-AFC4-6F175D3DCCD1}">
              <a14:hiddenFill xmlns:a14="http://schemas.microsoft.com/office/drawing/2010/main">
                <a:solidFill>
                  <a:srgbClr val="FFFFFF"/>
                </a:solidFill>
              </a14:hiddenFill>
            </a:ext>
          </a:extLst>
        </p:spPr>
      </p:pic>
      <p:pic>
        <p:nvPicPr>
          <p:cNvPr id="3102" name="Picture 30" descr="Related image">
            <a:hlinkClick r:id="rId11"/>
            <a:extLst>
              <a:ext uri="{FF2B5EF4-FFF2-40B4-BE49-F238E27FC236}">
                <a16:creationId xmlns:a16="http://schemas.microsoft.com/office/drawing/2014/main" id="{9B82B391-CC51-5949-8FB6-6F1BA138727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48366" y="3921311"/>
            <a:ext cx="166913" cy="332920"/>
          </a:xfrm>
          <a:prstGeom prst="rect">
            <a:avLst/>
          </a:prstGeom>
          <a:noFill/>
          <a:extLst>
            <a:ext uri="{909E8E84-426E-40DD-AFC4-6F175D3DCCD1}">
              <a14:hiddenFill xmlns:a14="http://schemas.microsoft.com/office/drawing/2010/main">
                <a:solidFill>
                  <a:srgbClr val="FFFFFF"/>
                </a:solidFill>
              </a14:hiddenFill>
            </a:ext>
          </a:extLst>
        </p:spPr>
      </p:pic>
      <p:pic>
        <p:nvPicPr>
          <p:cNvPr id="3106" name="Picture 34" descr="Image result for person pink clipart">
            <a:hlinkClick r:id="rId13"/>
            <a:extLst>
              <a:ext uri="{FF2B5EF4-FFF2-40B4-BE49-F238E27FC236}">
                <a16:creationId xmlns:a16="http://schemas.microsoft.com/office/drawing/2014/main" id="{445D9010-26CB-E945-993F-D878F7C7A01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27443" y="4430067"/>
            <a:ext cx="183244" cy="365266"/>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6" descr="Image result for person blue clipart">
            <a:hlinkClick r:id="rId9"/>
            <a:extLst>
              <a:ext uri="{FF2B5EF4-FFF2-40B4-BE49-F238E27FC236}">
                <a16:creationId xmlns:a16="http://schemas.microsoft.com/office/drawing/2014/main" id="{5A131445-E1B4-7B48-91CB-7C4C43E99C61}"/>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9973" y="5166696"/>
            <a:ext cx="181429" cy="361872"/>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26" descr="Image result for person blue clipart">
            <a:hlinkClick r:id="rId9"/>
            <a:extLst>
              <a:ext uri="{FF2B5EF4-FFF2-40B4-BE49-F238E27FC236}">
                <a16:creationId xmlns:a16="http://schemas.microsoft.com/office/drawing/2014/main" id="{B99BBAEB-38F1-DF40-BC81-144D55C41A5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55264" y="3064782"/>
            <a:ext cx="181429" cy="36187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34" descr="Image result for person pink clipart">
            <a:hlinkClick r:id="rId13"/>
            <a:extLst>
              <a:ext uri="{FF2B5EF4-FFF2-40B4-BE49-F238E27FC236}">
                <a16:creationId xmlns:a16="http://schemas.microsoft.com/office/drawing/2014/main" id="{53C0F4E5-5061-8F4B-B745-EED143240115}"/>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816845" y="3540780"/>
            <a:ext cx="183244" cy="365266"/>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34" descr="Image result for person pink clipart">
            <a:hlinkClick r:id="rId13"/>
            <a:extLst>
              <a:ext uri="{FF2B5EF4-FFF2-40B4-BE49-F238E27FC236}">
                <a16:creationId xmlns:a16="http://schemas.microsoft.com/office/drawing/2014/main" id="{C9FBFE5B-2FC2-F445-8773-905B1B7A9737}"/>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137702" y="4844038"/>
            <a:ext cx="183244" cy="365266"/>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30" descr="Related image">
            <a:hlinkClick r:id="rId11"/>
            <a:extLst>
              <a:ext uri="{FF2B5EF4-FFF2-40B4-BE49-F238E27FC236}">
                <a16:creationId xmlns:a16="http://schemas.microsoft.com/office/drawing/2014/main" id="{BC10A086-7953-E643-BE8C-7531E5A3C38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45353" y="2684501"/>
            <a:ext cx="166913" cy="332920"/>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30" descr="Related image">
            <a:hlinkClick r:id="rId11"/>
            <a:extLst>
              <a:ext uri="{FF2B5EF4-FFF2-40B4-BE49-F238E27FC236}">
                <a16:creationId xmlns:a16="http://schemas.microsoft.com/office/drawing/2014/main" id="{53E36FCB-CA05-EB47-9BA5-F2499CFB426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85658" y="2157289"/>
            <a:ext cx="166913" cy="332920"/>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16" descr="Image result for person orange clipart">
            <a:hlinkClick r:id="rId7"/>
            <a:extLst>
              <a:ext uri="{FF2B5EF4-FFF2-40B4-BE49-F238E27FC236}">
                <a16:creationId xmlns:a16="http://schemas.microsoft.com/office/drawing/2014/main" id="{B12BDFCA-5B39-2E47-88A6-EDBF16BD39A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98242" y="3409020"/>
            <a:ext cx="174170" cy="347394"/>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12" descr="Image result for person red clipart">
            <a:hlinkClick r:id="rId5"/>
            <a:extLst>
              <a:ext uri="{FF2B5EF4-FFF2-40B4-BE49-F238E27FC236}">
                <a16:creationId xmlns:a16="http://schemas.microsoft.com/office/drawing/2014/main" id="{5FE6C2FA-C608-1C49-B200-BAD4858A404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3379484" y="3342382"/>
            <a:ext cx="159279" cy="317692"/>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12" descr="Image result for person red clipart">
            <a:hlinkClick r:id="rId5"/>
            <a:extLst>
              <a:ext uri="{FF2B5EF4-FFF2-40B4-BE49-F238E27FC236}">
                <a16:creationId xmlns:a16="http://schemas.microsoft.com/office/drawing/2014/main" id="{99467D21-64B1-CC4E-98D2-3FC96F94211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7000329" y="3448339"/>
            <a:ext cx="159279" cy="317692"/>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16" descr="Image result for person orange clipart">
            <a:hlinkClick r:id="rId7"/>
            <a:extLst>
              <a:ext uri="{FF2B5EF4-FFF2-40B4-BE49-F238E27FC236}">
                <a16:creationId xmlns:a16="http://schemas.microsoft.com/office/drawing/2014/main" id="{3DAB30CD-F820-A540-887F-99A8DF5CBB1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62088" y="4612700"/>
            <a:ext cx="174170" cy="347394"/>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a:extLst>
              <a:ext uri="{FF2B5EF4-FFF2-40B4-BE49-F238E27FC236}">
                <a16:creationId xmlns:a16="http://schemas.microsoft.com/office/drawing/2014/main" id="{8A6FC090-E7FB-9B46-B42A-EC2857355E17}"/>
              </a:ext>
            </a:extLst>
          </p:cNvPr>
          <p:cNvSpPr txBox="1"/>
          <p:nvPr/>
        </p:nvSpPr>
        <p:spPr>
          <a:xfrm>
            <a:off x="8850300" y="3672368"/>
            <a:ext cx="3367316" cy="477054"/>
          </a:xfrm>
          <a:prstGeom prst="rect">
            <a:avLst/>
          </a:prstGeom>
          <a:noFill/>
        </p:spPr>
        <p:txBody>
          <a:bodyPr wrap="square" rtlCol="0">
            <a:spAutoFit/>
          </a:bodyPr>
          <a:lstStyle/>
          <a:p>
            <a:r>
              <a:rPr lang="en-US" sz="2500" b="1" dirty="0">
                <a:solidFill>
                  <a:srgbClr val="0037EE"/>
                </a:solidFill>
                <a:latin typeface="+mj-lt"/>
              </a:rPr>
              <a:t>“Fighting for my future”</a:t>
            </a:r>
          </a:p>
        </p:txBody>
      </p:sp>
      <p:sp>
        <p:nvSpPr>
          <p:cNvPr id="52" name="TextBox 51">
            <a:extLst>
              <a:ext uri="{FF2B5EF4-FFF2-40B4-BE49-F238E27FC236}">
                <a16:creationId xmlns:a16="http://schemas.microsoft.com/office/drawing/2014/main" id="{A1F0F041-712D-7443-9765-65559361A816}"/>
              </a:ext>
            </a:extLst>
          </p:cNvPr>
          <p:cNvSpPr txBox="1"/>
          <p:nvPr/>
        </p:nvSpPr>
        <p:spPr>
          <a:xfrm>
            <a:off x="7366958" y="6070254"/>
            <a:ext cx="4716447" cy="477054"/>
          </a:xfrm>
          <a:prstGeom prst="rect">
            <a:avLst/>
          </a:prstGeom>
          <a:noFill/>
        </p:spPr>
        <p:txBody>
          <a:bodyPr wrap="square" rtlCol="0">
            <a:spAutoFit/>
          </a:bodyPr>
          <a:lstStyle/>
          <a:p>
            <a:r>
              <a:rPr lang="en-US" sz="2500" b="1" dirty="0">
                <a:solidFill>
                  <a:srgbClr val="7030A0"/>
                </a:solidFill>
                <a:latin typeface="+mj-lt"/>
              </a:rPr>
              <a:t>“An uncertainty about tomorrow”</a:t>
            </a:r>
          </a:p>
        </p:txBody>
      </p:sp>
      <p:sp>
        <p:nvSpPr>
          <p:cNvPr id="54" name="TextBox 53">
            <a:extLst>
              <a:ext uri="{FF2B5EF4-FFF2-40B4-BE49-F238E27FC236}">
                <a16:creationId xmlns:a16="http://schemas.microsoft.com/office/drawing/2014/main" id="{C2776E83-4019-CD4A-BD27-5E502629AB5F}"/>
              </a:ext>
            </a:extLst>
          </p:cNvPr>
          <p:cNvSpPr txBox="1"/>
          <p:nvPr/>
        </p:nvSpPr>
        <p:spPr>
          <a:xfrm>
            <a:off x="188601" y="4211063"/>
            <a:ext cx="3367316" cy="1631216"/>
          </a:xfrm>
          <a:prstGeom prst="rect">
            <a:avLst/>
          </a:prstGeom>
          <a:noFill/>
        </p:spPr>
        <p:txBody>
          <a:bodyPr wrap="square" rtlCol="0">
            <a:spAutoFit/>
          </a:bodyPr>
          <a:lstStyle/>
          <a:p>
            <a:pPr algn="ctr"/>
            <a:r>
              <a:rPr lang="en-US" sz="2500" b="1" dirty="0">
                <a:solidFill>
                  <a:srgbClr val="FE0082"/>
                </a:solidFill>
                <a:latin typeface="+mj-lt"/>
              </a:rPr>
              <a:t>“I may not look sick on the outside, but on the inside it’s like my body is trying to kill me”</a:t>
            </a:r>
          </a:p>
        </p:txBody>
      </p:sp>
      <p:sp>
        <p:nvSpPr>
          <p:cNvPr id="28" name="TextBox 27">
            <a:extLst>
              <a:ext uri="{FF2B5EF4-FFF2-40B4-BE49-F238E27FC236}">
                <a16:creationId xmlns:a16="http://schemas.microsoft.com/office/drawing/2014/main" id="{F194D328-1ACB-C24D-946B-419E889BACDA}"/>
              </a:ext>
            </a:extLst>
          </p:cNvPr>
          <p:cNvSpPr txBox="1"/>
          <p:nvPr/>
        </p:nvSpPr>
        <p:spPr>
          <a:xfrm>
            <a:off x="4639791" y="5668396"/>
            <a:ext cx="858645" cy="153888"/>
          </a:xfrm>
          <a:prstGeom prst="rect">
            <a:avLst/>
          </a:prstGeom>
          <a:noFill/>
        </p:spPr>
        <p:txBody>
          <a:bodyPr wrap="square" rtlCol="0">
            <a:spAutoFit/>
          </a:bodyPr>
          <a:lstStyle/>
          <a:p>
            <a:r>
              <a:rPr lang="en-US" sz="400" dirty="0"/>
              <a:t>”World Map.” Clicker Clipart</a:t>
            </a:r>
          </a:p>
        </p:txBody>
      </p:sp>
      <p:sp>
        <p:nvSpPr>
          <p:cNvPr id="29" name="TextBox 28">
            <a:extLst>
              <a:ext uri="{FF2B5EF4-FFF2-40B4-BE49-F238E27FC236}">
                <a16:creationId xmlns:a16="http://schemas.microsoft.com/office/drawing/2014/main" id="{4F5DB55D-C3D4-AA47-8B9F-B243FC8A7F1E}"/>
              </a:ext>
            </a:extLst>
          </p:cNvPr>
          <p:cNvSpPr txBox="1"/>
          <p:nvPr/>
        </p:nvSpPr>
        <p:spPr>
          <a:xfrm>
            <a:off x="1402329" y="6640175"/>
            <a:ext cx="9273693" cy="215444"/>
          </a:xfrm>
          <a:prstGeom prst="rect">
            <a:avLst/>
          </a:prstGeom>
          <a:noFill/>
        </p:spPr>
        <p:txBody>
          <a:bodyPr wrap="none" rtlCol="0">
            <a:spAutoFit/>
          </a:bodyPr>
          <a:lstStyle/>
          <a:p>
            <a:r>
              <a:rPr lang="en-US" sz="800" dirty="0"/>
              <a:t>“It's Multiple Sclerosis Week! Tell Us What MS Means to You.” </a:t>
            </a:r>
            <a:r>
              <a:rPr lang="en-US" sz="800" i="1" dirty="0"/>
              <a:t>National Multiple Sclerosis Society</a:t>
            </a:r>
            <a:r>
              <a:rPr lang="en-US" sz="800" dirty="0"/>
              <a:t>, </a:t>
            </a:r>
            <a:r>
              <a:rPr lang="en-US" sz="800" dirty="0" err="1"/>
              <a:t>main.nationalmssociety.org</a:t>
            </a:r>
            <a:r>
              <a:rPr lang="en-US" sz="800" dirty="0"/>
              <a:t>/site/</a:t>
            </a:r>
            <a:r>
              <a:rPr lang="en-US" sz="800" dirty="0" err="1"/>
              <a:t>MessageViewer?em_id</a:t>
            </a:r>
            <a:r>
              <a:rPr lang="en-US" sz="800" dirty="0"/>
              <a:t>=68686.0&amp;dlv_id=86366&amp;s_AffiliateSecCatId=1&amp;pw_id=10481.</a:t>
            </a:r>
          </a:p>
        </p:txBody>
      </p:sp>
    </p:spTree>
    <p:extLst>
      <p:ext uri="{BB962C8B-B14F-4D97-AF65-F5344CB8AC3E}">
        <p14:creationId xmlns:p14="http://schemas.microsoft.com/office/powerpoint/2010/main" val="2187605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500"/>
                                  </p:stCondLst>
                                  <p:childTnLst>
                                    <p:set>
                                      <p:cBhvr>
                                        <p:cTn id="13" dur="1" fill="hold">
                                          <p:stCondLst>
                                            <p:cond delay="0"/>
                                          </p:stCondLst>
                                        </p:cTn>
                                        <p:tgtEl>
                                          <p:spTgt spid="3098"/>
                                        </p:tgtEl>
                                        <p:attrNameLst>
                                          <p:attrName>style.visibility</p:attrName>
                                        </p:attrNameLst>
                                      </p:cBhvr>
                                      <p:to>
                                        <p:strVal val="visible"/>
                                      </p:to>
                                    </p:set>
                                  </p:childTnLst>
                                </p:cTn>
                              </p:par>
                            </p:childTnLst>
                          </p:cTn>
                        </p:par>
                        <p:par>
                          <p:cTn id="14" fill="hold">
                            <p:stCondLst>
                              <p:cond delay="500"/>
                            </p:stCondLst>
                            <p:childTnLst>
                              <p:par>
                                <p:cTn id="15" presetID="1" presetClass="entr" presetSubtype="0" fill="hold" nodeType="afterEffect">
                                  <p:stCondLst>
                                    <p:cond delay="200"/>
                                  </p:stCondLst>
                                  <p:childTnLst>
                                    <p:set>
                                      <p:cBhvr>
                                        <p:cTn id="16" dur="1" fill="hold">
                                          <p:stCondLst>
                                            <p:cond delay="0"/>
                                          </p:stCondLst>
                                        </p:cTn>
                                        <p:tgtEl>
                                          <p:spTgt spid="47"/>
                                        </p:tgtEl>
                                        <p:attrNameLst>
                                          <p:attrName>style.visibility</p:attrName>
                                        </p:attrNameLst>
                                      </p:cBhvr>
                                      <p:to>
                                        <p:strVal val="visible"/>
                                      </p:to>
                                    </p:set>
                                  </p:childTnLst>
                                </p:cTn>
                              </p:par>
                            </p:childTnLst>
                          </p:cTn>
                        </p:par>
                        <p:par>
                          <p:cTn id="17" fill="hold">
                            <p:stCondLst>
                              <p:cond delay="700"/>
                            </p:stCondLst>
                            <p:childTnLst>
                              <p:par>
                                <p:cTn id="18" presetID="1" presetClass="entr" presetSubtype="0" fill="hold" nodeType="afterEffect">
                                  <p:stCondLst>
                                    <p:cond delay="200"/>
                                  </p:stCondLst>
                                  <p:childTnLst>
                                    <p:set>
                                      <p:cBhvr>
                                        <p:cTn id="19" dur="1" fill="hold">
                                          <p:stCondLst>
                                            <p:cond delay="0"/>
                                          </p:stCondLst>
                                        </p:cTn>
                                        <p:tgtEl>
                                          <p:spTgt spid="46"/>
                                        </p:tgtEl>
                                        <p:attrNameLst>
                                          <p:attrName>style.visibility</p:attrName>
                                        </p:attrNameLst>
                                      </p:cBhvr>
                                      <p:to>
                                        <p:strVal val="visible"/>
                                      </p:to>
                                    </p:set>
                                  </p:childTnLst>
                                </p:cTn>
                              </p:par>
                            </p:childTnLst>
                          </p:cTn>
                        </p:par>
                        <p:par>
                          <p:cTn id="20" fill="hold">
                            <p:stCondLst>
                              <p:cond delay="900"/>
                            </p:stCondLst>
                            <p:childTnLst>
                              <p:par>
                                <p:cTn id="21" presetID="1" presetClass="entr" presetSubtype="0" fill="hold" nodeType="afterEffect">
                                  <p:stCondLst>
                                    <p:cond delay="200"/>
                                  </p:stCondLst>
                                  <p:childTnLst>
                                    <p:set>
                                      <p:cBhvr>
                                        <p:cTn id="22" dur="1" fill="hold">
                                          <p:stCondLst>
                                            <p:cond delay="0"/>
                                          </p:stCondLst>
                                        </p:cTn>
                                        <p:tgtEl>
                                          <p:spTgt spid="44"/>
                                        </p:tgtEl>
                                        <p:attrNameLst>
                                          <p:attrName>style.visibility</p:attrName>
                                        </p:attrNameLst>
                                      </p:cBhvr>
                                      <p:to>
                                        <p:strVal val="visible"/>
                                      </p:to>
                                    </p:set>
                                  </p:childTnLst>
                                </p:cTn>
                              </p:par>
                            </p:childTnLst>
                          </p:cTn>
                        </p:par>
                        <p:par>
                          <p:cTn id="23" fill="hold">
                            <p:stCondLst>
                              <p:cond delay="1100"/>
                            </p:stCondLst>
                            <p:childTnLst>
                              <p:par>
                                <p:cTn id="24" presetID="1" presetClass="entr" presetSubtype="0" fill="hold" nodeType="afterEffect">
                                  <p:stCondLst>
                                    <p:cond delay="200"/>
                                  </p:stCondLst>
                                  <p:childTnLst>
                                    <p:set>
                                      <p:cBhvr>
                                        <p:cTn id="25" dur="1" fill="hold">
                                          <p:stCondLst>
                                            <p:cond delay="0"/>
                                          </p:stCondLst>
                                        </p:cTn>
                                        <p:tgtEl>
                                          <p:spTgt spid="3106"/>
                                        </p:tgtEl>
                                        <p:attrNameLst>
                                          <p:attrName>style.visibility</p:attrName>
                                        </p:attrNameLst>
                                      </p:cBhvr>
                                      <p:to>
                                        <p:strVal val="visible"/>
                                      </p:to>
                                    </p:set>
                                  </p:childTnLst>
                                </p:cTn>
                              </p:par>
                            </p:childTnLst>
                          </p:cTn>
                        </p:par>
                        <p:par>
                          <p:cTn id="26" fill="hold">
                            <p:stCondLst>
                              <p:cond delay="1300"/>
                            </p:stCondLst>
                            <p:childTnLst>
                              <p:par>
                                <p:cTn id="27" presetID="1" presetClass="entr" presetSubtype="0" fill="hold" nodeType="afterEffect">
                                  <p:stCondLst>
                                    <p:cond delay="200"/>
                                  </p:stCondLst>
                                  <p:childTnLst>
                                    <p:set>
                                      <p:cBhvr>
                                        <p:cTn id="28" dur="1" fill="hold">
                                          <p:stCondLst>
                                            <p:cond delay="0"/>
                                          </p:stCondLst>
                                        </p:cTn>
                                        <p:tgtEl>
                                          <p:spTgt spid="38"/>
                                        </p:tgtEl>
                                        <p:attrNameLst>
                                          <p:attrName>style.visibility</p:attrName>
                                        </p:attrNameLst>
                                      </p:cBhvr>
                                      <p:to>
                                        <p:strVal val="visible"/>
                                      </p:to>
                                    </p:set>
                                  </p:childTnLst>
                                </p:cTn>
                              </p:par>
                            </p:childTnLst>
                          </p:cTn>
                        </p:par>
                        <p:par>
                          <p:cTn id="29" fill="hold">
                            <p:stCondLst>
                              <p:cond delay="1500"/>
                            </p:stCondLst>
                            <p:childTnLst>
                              <p:par>
                                <p:cTn id="30" presetID="1" presetClass="entr" presetSubtype="0" fill="hold" nodeType="afterEffect">
                                  <p:stCondLst>
                                    <p:cond delay="200"/>
                                  </p:stCondLst>
                                  <p:childTnLst>
                                    <p:set>
                                      <p:cBhvr>
                                        <p:cTn id="31" dur="1" fill="hold">
                                          <p:stCondLst>
                                            <p:cond delay="0"/>
                                          </p:stCondLst>
                                        </p:cTn>
                                        <p:tgtEl>
                                          <p:spTgt spid="3102"/>
                                        </p:tgtEl>
                                        <p:attrNameLst>
                                          <p:attrName>style.visibility</p:attrName>
                                        </p:attrNameLst>
                                      </p:cBhvr>
                                      <p:to>
                                        <p:strVal val="visible"/>
                                      </p:to>
                                    </p:set>
                                  </p:childTnLst>
                                </p:cTn>
                              </p:par>
                            </p:childTnLst>
                          </p:cTn>
                        </p:par>
                        <p:par>
                          <p:cTn id="32" fill="hold">
                            <p:stCondLst>
                              <p:cond delay="1700"/>
                            </p:stCondLst>
                            <p:childTnLst>
                              <p:par>
                                <p:cTn id="33" presetID="1" presetClass="entr" presetSubtype="0" fill="hold" nodeType="afterEffect">
                                  <p:stCondLst>
                                    <p:cond delay="200"/>
                                  </p:stCondLst>
                                  <p:childTnLst>
                                    <p:set>
                                      <p:cBhvr>
                                        <p:cTn id="34" dur="1" fill="hold">
                                          <p:stCondLst>
                                            <p:cond delay="0"/>
                                          </p:stCondLst>
                                        </p:cTn>
                                        <p:tgtEl>
                                          <p:spTgt spid="39"/>
                                        </p:tgtEl>
                                        <p:attrNameLst>
                                          <p:attrName>style.visibility</p:attrName>
                                        </p:attrNameLst>
                                      </p:cBhvr>
                                      <p:to>
                                        <p:strVal val="visible"/>
                                      </p:to>
                                    </p:set>
                                  </p:childTnLst>
                                </p:cTn>
                              </p:par>
                            </p:childTnLst>
                          </p:cTn>
                        </p:par>
                        <p:par>
                          <p:cTn id="35" fill="hold">
                            <p:stCondLst>
                              <p:cond delay="1900"/>
                            </p:stCondLst>
                            <p:childTnLst>
                              <p:par>
                                <p:cTn id="36" presetID="1" presetClass="entr" presetSubtype="0" fill="hold" nodeType="afterEffect">
                                  <p:stCondLst>
                                    <p:cond delay="200"/>
                                  </p:stCondLst>
                                  <p:childTnLst>
                                    <p:set>
                                      <p:cBhvr>
                                        <p:cTn id="37" dur="1" fill="hold">
                                          <p:stCondLst>
                                            <p:cond delay="0"/>
                                          </p:stCondLst>
                                        </p:cTn>
                                        <p:tgtEl>
                                          <p:spTgt spid="43"/>
                                        </p:tgtEl>
                                        <p:attrNameLst>
                                          <p:attrName>style.visibility</p:attrName>
                                        </p:attrNameLst>
                                      </p:cBhvr>
                                      <p:to>
                                        <p:strVal val="visible"/>
                                      </p:to>
                                    </p:set>
                                  </p:childTnLst>
                                </p:cTn>
                              </p:par>
                            </p:childTnLst>
                          </p:cTn>
                        </p:par>
                        <p:par>
                          <p:cTn id="38" fill="hold">
                            <p:stCondLst>
                              <p:cond delay="2100"/>
                            </p:stCondLst>
                            <p:childTnLst>
                              <p:par>
                                <p:cTn id="39" presetID="1" presetClass="entr" presetSubtype="0" fill="hold" nodeType="afterEffect">
                                  <p:stCondLst>
                                    <p:cond delay="200"/>
                                  </p:stCondLst>
                                  <p:childTnLst>
                                    <p:set>
                                      <p:cBhvr>
                                        <p:cTn id="40" dur="1" fill="hold">
                                          <p:stCondLst>
                                            <p:cond delay="0"/>
                                          </p:stCondLst>
                                        </p:cTn>
                                        <p:tgtEl>
                                          <p:spTgt spid="3084"/>
                                        </p:tgtEl>
                                        <p:attrNameLst>
                                          <p:attrName>style.visibility</p:attrName>
                                        </p:attrNameLst>
                                      </p:cBhvr>
                                      <p:to>
                                        <p:strVal val="visible"/>
                                      </p:to>
                                    </p:set>
                                  </p:childTnLst>
                                </p:cTn>
                              </p:par>
                            </p:childTnLst>
                          </p:cTn>
                        </p:par>
                        <p:par>
                          <p:cTn id="41" fill="hold">
                            <p:stCondLst>
                              <p:cond delay="2300"/>
                            </p:stCondLst>
                            <p:childTnLst>
                              <p:par>
                                <p:cTn id="42" presetID="1" presetClass="entr" presetSubtype="0" fill="hold" nodeType="afterEffect">
                                  <p:stCondLst>
                                    <p:cond delay="200"/>
                                  </p:stCondLst>
                                  <p:childTnLst>
                                    <p:set>
                                      <p:cBhvr>
                                        <p:cTn id="43" dur="1" fill="hold">
                                          <p:stCondLst>
                                            <p:cond delay="0"/>
                                          </p:stCondLst>
                                        </p:cTn>
                                        <p:tgtEl>
                                          <p:spTgt spid="40"/>
                                        </p:tgtEl>
                                        <p:attrNameLst>
                                          <p:attrName>style.visibility</p:attrName>
                                        </p:attrNameLst>
                                      </p:cBhvr>
                                      <p:to>
                                        <p:strVal val="visible"/>
                                      </p:to>
                                    </p:set>
                                  </p:childTnLst>
                                </p:cTn>
                              </p:par>
                            </p:childTnLst>
                          </p:cTn>
                        </p:par>
                        <p:par>
                          <p:cTn id="44" fill="hold">
                            <p:stCondLst>
                              <p:cond delay="2500"/>
                            </p:stCondLst>
                            <p:childTnLst>
                              <p:par>
                                <p:cTn id="45" presetID="1" presetClass="entr" presetSubtype="0" fill="hold" nodeType="afterEffect">
                                  <p:stCondLst>
                                    <p:cond delay="200"/>
                                  </p:stCondLst>
                                  <p:childTnLst>
                                    <p:set>
                                      <p:cBhvr>
                                        <p:cTn id="46" dur="1" fill="hold">
                                          <p:stCondLst>
                                            <p:cond delay="0"/>
                                          </p:stCondLst>
                                        </p:cTn>
                                        <p:tgtEl>
                                          <p:spTgt spid="48"/>
                                        </p:tgtEl>
                                        <p:attrNameLst>
                                          <p:attrName>style.visibility</p:attrName>
                                        </p:attrNameLst>
                                      </p:cBhvr>
                                      <p:to>
                                        <p:strVal val="visible"/>
                                      </p:to>
                                    </p:set>
                                  </p:childTnLst>
                                </p:cTn>
                              </p:par>
                            </p:childTnLst>
                          </p:cTn>
                        </p:par>
                        <p:par>
                          <p:cTn id="47" fill="hold">
                            <p:stCondLst>
                              <p:cond delay="2700"/>
                            </p:stCondLst>
                            <p:childTnLst>
                              <p:par>
                                <p:cTn id="48" presetID="1" presetClass="entr" presetSubtype="0" fill="hold" nodeType="afterEffect">
                                  <p:stCondLst>
                                    <p:cond delay="200"/>
                                  </p:stCondLst>
                                  <p:childTnLst>
                                    <p:set>
                                      <p:cBhvr>
                                        <p:cTn id="49" dur="1" fill="hold">
                                          <p:stCondLst>
                                            <p:cond delay="0"/>
                                          </p:stCondLst>
                                        </p:cTn>
                                        <p:tgtEl>
                                          <p:spTgt spid="3088"/>
                                        </p:tgtEl>
                                        <p:attrNameLst>
                                          <p:attrName>style.visibility</p:attrName>
                                        </p:attrNameLst>
                                      </p:cBhvr>
                                      <p:to>
                                        <p:strVal val="visible"/>
                                      </p:to>
                                    </p:set>
                                  </p:childTnLst>
                                </p:cTn>
                              </p:par>
                            </p:childTnLst>
                          </p:cTn>
                        </p:par>
                        <p:par>
                          <p:cTn id="50" fill="hold">
                            <p:stCondLst>
                              <p:cond delay="2900"/>
                            </p:stCondLst>
                            <p:childTnLst>
                              <p:par>
                                <p:cTn id="51" presetID="1" presetClass="entr" presetSubtype="0" fill="hold" nodeType="afterEffect">
                                  <p:stCondLst>
                                    <p:cond delay="200"/>
                                  </p:stCondLst>
                                  <p:childTnLst>
                                    <p:set>
                                      <p:cBhvr>
                                        <p:cTn id="52" dur="1" fill="hold">
                                          <p:stCondLst>
                                            <p:cond delay="0"/>
                                          </p:stCondLst>
                                        </p:cTn>
                                        <p:tgtEl>
                                          <p:spTgt spid="41"/>
                                        </p:tgtEl>
                                        <p:attrNameLst>
                                          <p:attrName>style.visibility</p:attrName>
                                        </p:attrNameLst>
                                      </p:cBhvr>
                                      <p:to>
                                        <p:strVal val="visible"/>
                                      </p:to>
                                    </p:set>
                                  </p:childTnLst>
                                </p:cTn>
                              </p:par>
                            </p:childTnLst>
                          </p:cTn>
                        </p:par>
                        <p:par>
                          <p:cTn id="53" fill="hold">
                            <p:stCondLst>
                              <p:cond delay="3100"/>
                            </p:stCondLst>
                            <p:childTnLst>
                              <p:par>
                                <p:cTn id="54" presetID="1" presetClass="entr" presetSubtype="0" fill="hold" nodeType="afterEffect">
                                  <p:stCondLst>
                                    <p:cond delay="200"/>
                                  </p:stCondLst>
                                  <p:childTnLst>
                                    <p:set>
                                      <p:cBhvr>
                                        <p:cTn id="55" dur="1" fill="hold">
                                          <p:stCondLst>
                                            <p:cond delay="0"/>
                                          </p:stCondLst>
                                        </p:cTn>
                                        <p:tgtEl>
                                          <p:spTgt spid="49"/>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27"/>
                                        </p:tgtEl>
                                        <p:attrNameLst>
                                          <p:attrName>style.visibility</p:attrName>
                                        </p:attrNameLst>
                                      </p:cBhvr>
                                      <p:to>
                                        <p:strVal val="visible"/>
                                      </p:to>
                                    </p:set>
                                  </p:childTnLst>
                                </p:cTn>
                              </p:par>
                            </p:childTnLst>
                          </p:cTn>
                        </p:par>
                        <p:par>
                          <p:cTn id="60" fill="hold">
                            <p:stCondLst>
                              <p:cond delay="0"/>
                            </p:stCondLst>
                            <p:childTnLst>
                              <p:par>
                                <p:cTn id="61" presetID="1" presetClass="entr" presetSubtype="0" fill="hold" grpId="0" nodeType="afterEffect">
                                  <p:stCondLst>
                                    <p:cond delay="3000"/>
                                  </p:stCondLst>
                                  <p:childTnLst>
                                    <p:set>
                                      <p:cBhvr>
                                        <p:cTn id="62" dur="1" fill="hold">
                                          <p:stCondLst>
                                            <p:cond delay="0"/>
                                          </p:stCondLst>
                                        </p:cTn>
                                        <p:tgtEl>
                                          <p:spTgt spid="52"/>
                                        </p:tgtEl>
                                        <p:attrNameLst>
                                          <p:attrName>style.visibility</p:attrName>
                                        </p:attrNameLst>
                                      </p:cBhvr>
                                      <p:to>
                                        <p:strVal val="visible"/>
                                      </p:to>
                                    </p:set>
                                  </p:childTnLst>
                                </p:cTn>
                              </p:par>
                            </p:childTnLst>
                          </p:cTn>
                        </p:par>
                        <p:par>
                          <p:cTn id="63" fill="hold">
                            <p:stCondLst>
                              <p:cond delay="3000"/>
                            </p:stCondLst>
                            <p:childTnLst>
                              <p:par>
                                <p:cTn id="64" presetID="1" presetClass="entr" presetSubtype="0" fill="hold" grpId="0" nodeType="afterEffect">
                                  <p:stCondLst>
                                    <p:cond delay="3000"/>
                                  </p:stCondLst>
                                  <p:childTnLst>
                                    <p:set>
                                      <p:cBhvr>
                                        <p:cTn id="65"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7" grpId="0"/>
      <p:bldP spid="52" grpId="0"/>
      <p:bldP spid="54" grpId="0"/>
      <p:bldP spid="2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3F00654-3830-104E-B116-5E72A376B32F}"/>
              </a:ext>
            </a:extLst>
          </p:cNvPr>
          <p:cNvGraphicFramePr>
            <a:graphicFrameLocks noGrp="1"/>
          </p:cNvGraphicFramePr>
          <p:nvPr>
            <p:ph idx="1"/>
            <p:extLst>
              <p:ext uri="{D42A27DB-BD31-4B8C-83A1-F6EECF244321}">
                <p14:modId xmlns:p14="http://schemas.microsoft.com/office/powerpoint/2010/main" val="3251227154"/>
              </p:ext>
            </p:extLst>
          </p:nvPr>
        </p:nvGraphicFramePr>
        <p:xfrm>
          <a:off x="1890486" y="1436913"/>
          <a:ext cx="8411028" cy="53169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le 6">
            <a:extLst>
              <a:ext uri="{FF2B5EF4-FFF2-40B4-BE49-F238E27FC236}">
                <a16:creationId xmlns:a16="http://schemas.microsoft.com/office/drawing/2014/main" id="{EDADD7C0-7535-074D-8876-A10CBE037970}"/>
              </a:ext>
            </a:extLst>
          </p:cNvPr>
          <p:cNvSpPr>
            <a:spLocks noGrp="1"/>
          </p:cNvSpPr>
          <p:nvPr>
            <p:ph type="title"/>
          </p:nvPr>
        </p:nvSpPr>
        <p:spPr>
          <a:xfrm>
            <a:off x="0" y="0"/>
            <a:ext cx="12192000" cy="1325563"/>
          </a:xfrm>
        </p:spPr>
        <p:txBody>
          <a:bodyPr>
            <a:normAutofit/>
          </a:bodyPr>
          <a:lstStyle/>
          <a:p>
            <a:pPr algn="ctr"/>
            <a:r>
              <a:rPr lang="en-US" dirty="0"/>
              <a:t>Cellular processes, symptoms, and disease progression help create treatment options.</a:t>
            </a:r>
          </a:p>
        </p:txBody>
      </p:sp>
    </p:spTree>
    <p:extLst>
      <p:ext uri="{BB962C8B-B14F-4D97-AF65-F5344CB8AC3E}">
        <p14:creationId xmlns:p14="http://schemas.microsoft.com/office/powerpoint/2010/main" val="4107628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E331E41-D4BC-EE47-AD57-A028C98CE918}"/>
              </a:ext>
            </a:extLst>
          </p:cNvPr>
          <p:cNvSpPr>
            <a:spLocks noGrp="1"/>
          </p:cNvSpPr>
          <p:nvPr>
            <p:ph type="title"/>
          </p:nvPr>
        </p:nvSpPr>
        <p:spPr>
          <a:xfrm>
            <a:off x="838200" y="-244475"/>
            <a:ext cx="10515600" cy="1325563"/>
          </a:xfrm>
        </p:spPr>
        <p:txBody>
          <a:bodyPr/>
          <a:lstStyle/>
          <a:p>
            <a:pPr algn="ctr"/>
            <a:r>
              <a:rPr lang="en-US" dirty="0"/>
              <a:t>What is Multiple Sclerosis?</a:t>
            </a:r>
          </a:p>
        </p:txBody>
      </p:sp>
      <p:pic>
        <p:nvPicPr>
          <p:cNvPr id="9220" name="Picture 4" descr="Image result for multiple sclerosis nerves">
            <a:hlinkClick r:id="rId3"/>
            <a:extLst>
              <a:ext uri="{FF2B5EF4-FFF2-40B4-BE49-F238E27FC236}">
                <a16:creationId xmlns:a16="http://schemas.microsoft.com/office/drawing/2014/main" id="{947BCF13-E07E-3041-8430-6400A8F50A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4343" y="692633"/>
            <a:ext cx="9129486" cy="6165367"/>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4D52F43D-821E-8E49-9D73-3FE77D0D9B15}"/>
              </a:ext>
            </a:extLst>
          </p:cNvPr>
          <p:cNvSpPr txBox="1"/>
          <p:nvPr/>
        </p:nvSpPr>
        <p:spPr>
          <a:xfrm>
            <a:off x="8816196" y="4606506"/>
            <a:ext cx="2329132" cy="169277"/>
          </a:xfrm>
          <a:prstGeom prst="rect">
            <a:avLst/>
          </a:prstGeom>
          <a:noFill/>
        </p:spPr>
        <p:txBody>
          <a:bodyPr wrap="square" rtlCol="0">
            <a:spAutoFit/>
          </a:bodyPr>
          <a:lstStyle/>
          <a:p>
            <a:r>
              <a:rPr lang="en-US" sz="500" dirty="0"/>
              <a:t>“Multiple Sclerosis Myelin Sheath Cartoon.” Gene.</a:t>
            </a:r>
          </a:p>
        </p:txBody>
      </p:sp>
      <p:sp>
        <p:nvSpPr>
          <p:cNvPr id="9" name="TextBox 8">
            <a:extLst>
              <a:ext uri="{FF2B5EF4-FFF2-40B4-BE49-F238E27FC236}">
                <a16:creationId xmlns:a16="http://schemas.microsoft.com/office/drawing/2014/main" id="{556FCFCF-04DD-EA49-8939-187BDD12D31A}"/>
              </a:ext>
            </a:extLst>
          </p:cNvPr>
          <p:cNvSpPr txBox="1"/>
          <p:nvPr/>
        </p:nvSpPr>
        <p:spPr>
          <a:xfrm>
            <a:off x="3478937" y="6642556"/>
            <a:ext cx="5234125" cy="215444"/>
          </a:xfrm>
          <a:prstGeom prst="rect">
            <a:avLst/>
          </a:prstGeom>
          <a:noFill/>
        </p:spPr>
        <p:txBody>
          <a:bodyPr wrap="none" rtlCol="0">
            <a:spAutoFit/>
          </a:bodyPr>
          <a:lstStyle/>
          <a:p>
            <a:r>
              <a:rPr lang="en-US" sz="800" dirty="0"/>
              <a:t>“Multiple Sclerosis.” </a:t>
            </a:r>
            <a:r>
              <a:rPr lang="en-US" sz="800" i="1" dirty="0"/>
              <a:t>Genentech</a:t>
            </a:r>
            <a:r>
              <a:rPr lang="en-US" sz="800" dirty="0"/>
              <a:t>, </a:t>
            </a:r>
            <a:r>
              <a:rPr lang="en-US" sz="800" dirty="0" err="1"/>
              <a:t>www.gene.com</a:t>
            </a:r>
            <a:r>
              <a:rPr lang="en-US" sz="800" dirty="0"/>
              <a:t>/patients/disease-education/</a:t>
            </a:r>
            <a:r>
              <a:rPr lang="en-US" sz="800" dirty="0" err="1"/>
              <a:t>multiple-sclerosis?topic</a:t>
            </a:r>
            <a:r>
              <a:rPr lang="en-US" sz="800" dirty="0"/>
              <a:t>=multiple-sclerosis.</a:t>
            </a:r>
          </a:p>
        </p:txBody>
      </p:sp>
    </p:spTree>
    <p:extLst>
      <p:ext uri="{BB962C8B-B14F-4D97-AF65-F5344CB8AC3E}">
        <p14:creationId xmlns:p14="http://schemas.microsoft.com/office/powerpoint/2010/main" val="1450099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Image result for blood brain barrier">
            <a:hlinkClick r:id="rId3"/>
            <a:extLst>
              <a:ext uri="{FF2B5EF4-FFF2-40B4-BE49-F238E27FC236}">
                <a16:creationId xmlns:a16="http://schemas.microsoft.com/office/drawing/2014/main" id="{3D4ECF8E-85DB-3848-A88D-0A760955DE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0462" y="993446"/>
            <a:ext cx="8610600" cy="52832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EB0E6A10-F4BD-D542-82EC-7B157E7A240E}"/>
              </a:ext>
            </a:extLst>
          </p:cNvPr>
          <p:cNvSpPr txBox="1"/>
          <p:nvPr/>
        </p:nvSpPr>
        <p:spPr>
          <a:xfrm>
            <a:off x="2723243" y="0"/>
            <a:ext cx="7165038" cy="769441"/>
          </a:xfrm>
          <a:prstGeom prst="rect">
            <a:avLst/>
          </a:prstGeom>
          <a:noFill/>
        </p:spPr>
        <p:txBody>
          <a:bodyPr wrap="none" rtlCol="0">
            <a:spAutoFit/>
          </a:bodyPr>
          <a:lstStyle/>
          <a:p>
            <a:r>
              <a:rPr lang="en-US" sz="4400" dirty="0">
                <a:latin typeface="+mj-lt"/>
              </a:rPr>
              <a:t>MS is an Autoimmune Disease.</a:t>
            </a:r>
          </a:p>
        </p:txBody>
      </p:sp>
      <p:sp>
        <p:nvSpPr>
          <p:cNvPr id="7" name="TextBox 6">
            <a:extLst>
              <a:ext uri="{FF2B5EF4-FFF2-40B4-BE49-F238E27FC236}">
                <a16:creationId xmlns:a16="http://schemas.microsoft.com/office/drawing/2014/main" id="{65DAA86D-EE1C-F84E-B5BD-1472483D3083}"/>
              </a:ext>
            </a:extLst>
          </p:cNvPr>
          <p:cNvSpPr txBox="1"/>
          <p:nvPr/>
        </p:nvSpPr>
        <p:spPr>
          <a:xfrm>
            <a:off x="9618483" y="6276646"/>
            <a:ext cx="992579" cy="169277"/>
          </a:xfrm>
          <a:prstGeom prst="rect">
            <a:avLst/>
          </a:prstGeom>
          <a:noFill/>
        </p:spPr>
        <p:txBody>
          <a:bodyPr wrap="none" rtlCol="0">
            <a:spAutoFit/>
          </a:bodyPr>
          <a:lstStyle/>
          <a:p>
            <a:r>
              <a:rPr lang="en-US" sz="500" dirty="0"/>
              <a:t>“Blood Brain Barrier.” </a:t>
            </a:r>
            <a:r>
              <a:rPr lang="en-US" sz="500" dirty="0" err="1"/>
              <a:t>Bioninja</a:t>
            </a:r>
            <a:r>
              <a:rPr lang="en-US" sz="500" dirty="0"/>
              <a:t>.</a:t>
            </a:r>
          </a:p>
        </p:txBody>
      </p:sp>
    </p:spTree>
    <p:extLst>
      <p:ext uri="{BB962C8B-B14F-4D97-AF65-F5344CB8AC3E}">
        <p14:creationId xmlns:p14="http://schemas.microsoft.com/office/powerpoint/2010/main" val="3431978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72ED9-317C-7743-876B-FD2D67242A5D}"/>
              </a:ext>
            </a:extLst>
          </p:cNvPr>
          <p:cNvSpPr>
            <a:spLocks noGrp="1"/>
          </p:cNvSpPr>
          <p:nvPr>
            <p:ph type="title"/>
          </p:nvPr>
        </p:nvSpPr>
        <p:spPr>
          <a:xfrm>
            <a:off x="838200" y="0"/>
            <a:ext cx="10515600" cy="1325563"/>
          </a:xfrm>
        </p:spPr>
        <p:txBody>
          <a:bodyPr/>
          <a:lstStyle/>
          <a:p>
            <a:pPr algn="ctr"/>
            <a:r>
              <a:rPr lang="en-US" dirty="0"/>
              <a:t>The immune system causes </a:t>
            </a:r>
            <a:r>
              <a:rPr lang="en-US" b="1" dirty="0"/>
              <a:t>permanent</a:t>
            </a:r>
            <a:r>
              <a:rPr lang="en-US" dirty="0"/>
              <a:t> damage to glial cells and neurons.</a:t>
            </a:r>
          </a:p>
        </p:txBody>
      </p:sp>
      <p:sp>
        <p:nvSpPr>
          <p:cNvPr id="6" name="Rounded Rectangle 5">
            <a:extLst>
              <a:ext uri="{FF2B5EF4-FFF2-40B4-BE49-F238E27FC236}">
                <a16:creationId xmlns:a16="http://schemas.microsoft.com/office/drawing/2014/main" id="{C0B3C9D6-8399-4043-8B41-06F2EEA7E903}"/>
              </a:ext>
            </a:extLst>
          </p:cNvPr>
          <p:cNvSpPr/>
          <p:nvPr/>
        </p:nvSpPr>
        <p:spPr>
          <a:xfrm>
            <a:off x="0" y="2699658"/>
            <a:ext cx="1611086" cy="4683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25370063-5149-BE4C-8F01-0A91C25BB002}"/>
              </a:ext>
            </a:extLst>
          </p:cNvPr>
          <p:cNvSpPr/>
          <p:nvPr/>
        </p:nvSpPr>
        <p:spPr>
          <a:xfrm>
            <a:off x="1621969" y="2699202"/>
            <a:ext cx="1785258" cy="4683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9">
            <a:extLst>
              <a:ext uri="{FF2B5EF4-FFF2-40B4-BE49-F238E27FC236}">
                <a16:creationId xmlns:a16="http://schemas.microsoft.com/office/drawing/2014/main" id="{485B8C49-B507-694F-A11B-275A235DC3E3}"/>
              </a:ext>
            </a:extLst>
          </p:cNvPr>
          <p:cNvSpPr/>
          <p:nvPr/>
        </p:nvSpPr>
        <p:spPr>
          <a:xfrm>
            <a:off x="3396344" y="2699202"/>
            <a:ext cx="1785258" cy="4683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BLOOD</a:t>
            </a:r>
          </a:p>
        </p:txBody>
      </p:sp>
      <p:sp>
        <p:nvSpPr>
          <p:cNvPr id="11" name="Rounded Rectangle 10">
            <a:extLst>
              <a:ext uri="{FF2B5EF4-FFF2-40B4-BE49-F238E27FC236}">
                <a16:creationId xmlns:a16="http://schemas.microsoft.com/office/drawing/2014/main" id="{6843D266-2792-5447-A48A-28602C501A3B}"/>
              </a:ext>
            </a:extLst>
          </p:cNvPr>
          <p:cNvSpPr/>
          <p:nvPr/>
        </p:nvSpPr>
        <p:spPr>
          <a:xfrm>
            <a:off x="5170717" y="2699202"/>
            <a:ext cx="1785258" cy="4683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BRAIN</a:t>
            </a:r>
          </a:p>
        </p:txBody>
      </p:sp>
      <p:sp>
        <p:nvSpPr>
          <p:cNvPr id="12" name="Rounded Rectangle 11">
            <a:extLst>
              <a:ext uri="{FF2B5EF4-FFF2-40B4-BE49-F238E27FC236}">
                <a16:creationId xmlns:a16="http://schemas.microsoft.com/office/drawing/2014/main" id="{84D0F4C8-FABD-0143-9C1F-A8CE112F6314}"/>
              </a:ext>
            </a:extLst>
          </p:cNvPr>
          <p:cNvSpPr/>
          <p:nvPr/>
        </p:nvSpPr>
        <p:spPr>
          <a:xfrm>
            <a:off x="6955975" y="2699202"/>
            <a:ext cx="1785258" cy="4683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BARRIER</a:t>
            </a:r>
          </a:p>
        </p:txBody>
      </p:sp>
      <p:sp>
        <p:nvSpPr>
          <p:cNvPr id="13" name="Rounded Rectangle 12">
            <a:extLst>
              <a:ext uri="{FF2B5EF4-FFF2-40B4-BE49-F238E27FC236}">
                <a16:creationId xmlns:a16="http://schemas.microsoft.com/office/drawing/2014/main" id="{2CD4BB16-D1B3-034A-A836-FB463EC7058F}"/>
              </a:ext>
            </a:extLst>
          </p:cNvPr>
          <p:cNvSpPr/>
          <p:nvPr/>
        </p:nvSpPr>
        <p:spPr>
          <a:xfrm>
            <a:off x="8741233" y="2699202"/>
            <a:ext cx="1785258" cy="4683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B6572FDC-CB69-FE4B-83C0-1422ED22F6FA}"/>
              </a:ext>
            </a:extLst>
          </p:cNvPr>
          <p:cNvSpPr/>
          <p:nvPr/>
        </p:nvSpPr>
        <p:spPr>
          <a:xfrm>
            <a:off x="10526491" y="2699202"/>
            <a:ext cx="1665509" cy="4683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6B2628CC-225B-E446-8B67-070ABAE46EB2}"/>
              </a:ext>
            </a:extLst>
          </p:cNvPr>
          <p:cNvSpPr/>
          <p:nvPr/>
        </p:nvSpPr>
        <p:spPr>
          <a:xfrm>
            <a:off x="1465943" y="2827905"/>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4705C52-D4A9-2247-B0DE-3C01046ADAB6}"/>
              </a:ext>
            </a:extLst>
          </p:cNvPr>
          <p:cNvSpPr/>
          <p:nvPr/>
        </p:nvSpPr>
        <p:spPr>
          <a:xfrm>
            <a:off x="1465943" y="2997709"/>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EA18AA4-362D-EF41-B470-8EAA514B105B}"/>
              </a:ext>
            </a:extLst>
          </p:cNvPr>
          <p:cNvSpPr/>
          <p:nvPr/>
        </p:nvSpPr>
        <p:spPr>
          <a:xfrm>
            <a:off x="3245758" y="2825009"/>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6D6826F-2043-8141-9692-EEADD992B867}"/>
              </a:ext>
            </a:extLst>
          </p:cNvPr>
          <p:cNvSpPr/>
          <p:nvPr/>
        </p:nvSpPr>
        <p:spPr>
          <a:xfrm>
            <a:off x="3245758" y="2976447"/>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04BBDF6-A9B4-C443-99BB-C4B51A24F183}"/>
              </a:ext>
            </a:extLst>
          </p:cNvPr>
          <p:cNvSpPr/>
          <p:nvPr/>
        </p:nvSpPr>
        <p:spPr>
          <a:xfrm>
            <a:off x="5031016" y="2846271"/>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EFA83B9-16A2-B342-9D8A-86449231B383}"/>
              </a:ext>
            </a:extLst>
          </p:cNvPr>
          <p:cNvSpPr/>
          <p:nvPr/>
        </p:nvSpPr>
        <p:spPr>
          <a:xfrm>
            <a:off x="5031016" y="3007911"/>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03CD744-D873-EE40-91AC-270B50E85C11}"/>
              </a:ext>
            </a:extLst>
          </p:cNvPr>
          <p:cNvSpPr/>
          <p:nvPr/>
        </p:nvSpPr>
        <p:spPr>
          <a:xfrm>
            <a:off x="6805394" y="2811966"/>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A62957D-FEEA-1A44-978B-AE9FF6F8E5CA}"/>
              </a:ext>
            </a:extLst>
          </p:cNvPr>
          <p:cNvSpPr/>
          <p:nvPr/>
        </p:nvSpPr>
        <p:spPr>
          <a:xfrm>
            <a:off x="6827155" y="2976447"/>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111700C-CDAB-ED4A-ACD0-6FF5299D1E69}"/>
              </a:ext>
            </a:extLst>
          </p:cNvPr>
          <p:cNvSpPr/>
          <p:nvPr/>
        </p:nvSpPr>
        <p:spPr>
          <a:xfrm>
            <a:off x="8601528" y="2994359"/>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8DA6F3D-9DE8-064B-B844-97898D40EDA9}"/>
              </a:ext>
            </a:extLst>
          </p:cNvPr>
          <p:cNvSpPr/>
          <p:nvPr/>
        </p:nvSpPr>
        <p:spPr>
          <a:xfrm>
            <a:off x="8601528" y="2825009"/>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56C7520-85DC-E544-BBB6-5EF73652474B}"/>
              </a:ext>
            </a:extLst>
          </p:cNvPr>
          <p:cNvSpPr/>
          <p:nvPr/>
        </p:nvSpPr>
        <p:spPr>
          <a:xfrm>
            <a:off x="10397662" y="2806182"/>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7002CA6A-C29A-B944-989A-21E8140538C8}"/>
              </a:ext>
            </a:extLst>
          </p:cNvPr>
          <p:cNvSpPr/>
          <p:nvPr/>
        </p:nvSpPr>
        <p:spPr>
          <a:xfrm>
            <a:off x="10397662" y="2994359"/>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2EBEB41-D48A-B140-A1C6-D17D6158C43B}"/>
              </a:ext>
            </a:extLst>
          </p:cNvPr>
          <p:cNvSpPr/>
          <p:nvPr/>
        </p:nvSpPr>
        <p:spPr>
          <a:xfrm>
            <a:off x="-128817" y="2806182"/>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A8EC112-48A3-414E-AB7D-94F32646081B}"/>
              </a:ext>
            </a:extLst>
          </p:cNvPr>
          <p:cNvSpPr/>
          <p:nvPr/>
        </p:nvSpPr>
        <p:spPr>
          <a:xfrm>
            <a:off x="-123379" y="2977466"/>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ACE4C2E-D2CA-C94A-8993-6512F9F050AE}"/>
              </a:ext>
            </a:extLst>
          </p:cNvPr>
          <p:cNvSpPr/>
          <p:nvPr/>
        </p:nvSpPr>
        <p:spPr>
          <a:xfrm>
            <a:off x="12037777" y="2806182"/>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342E52BA-3070-784F-8DA2-0F39092610E4}"/>
              </a:ext>
            </a:extLst>
          </p:cNvPr>
          <p:cNvSpPr/>
          <p:nvPr/>
        </p:nvSpPr>
        <p:spPr>
          <a:xfrm>
            <a:off x="12026901" y="2964368"/>
            <a:ext cx="290286" cy="8708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10-Point Star 14">
            <a:extLst>
              <a:ext uri="{FF2B5EF4-FFF2-40B4-BE49-F238E27FC236}">
                <a16:creationId xmlns:a16="http://schemas.microsoft.com/office/drawing/2014/main" id="{A54D1F85-76B5-6D46-B608-0A7871E5BDBC}"/>
              </a:ext>
            </a:extLst>
          </p:cNvPr>
          <p:cNvSpPr/>
          <p:nvPr/>
        </p:nvSpPr>
        <p:spPr>
          <a:xfrm>
            <a:off x="1266831" y="1212225"/>
            <a:ext cx="1074057" cy="1161143"/>
          </a:xfrm>
          <a:prstGeom prst="star10">
            <a:avLst/>
          </a:prstGeom>
        </p:spPr>
        <p:style>
          <a:lnRef idx="3">
            <a:schemeClr val="lt1"/>
          </a:lnRef>
          <a:fillRef idx="1">
            <a:schemeClr val="dk1"/>
          </a:fillRef>
          <a:effectRef idx="1">
            <a:schemeClr val="dk1"/>
          </a:effectRef>
          <a:fontRef idx="minor">
            <a:schemeClr val="lt1"/>
          </a:fontRef>
        </p:style>
        <p:txBody>
          <a:bodyPr rtlCol="0" anchor="ctr"/>
          <a:lstStyle/>
          <a:p>
            <a:pPr algn="ctr"/>
            <a:r>
              <a:rPr lang="en-US" dirty="0"/>
              <a:t>T-CELL</a:t>
            </a:r>
          </a:p>
        </p:txBody>
      </p:sp>
      <p:sp>
        <p:nvSpPr>
          <p:cNvPr id="33" name="10-Point Star 32">
            <a:extLst>
              <a:ext uri="{FF2B5EF4-FFF2-40B4-BE49-F238E27FC236}">
                <a16:creationId xmlns:a16="http://schemas.microsoft.com/office/drawing/2014/main" id="{22B0AC4D-3D99-D340-AD4B-5ECCB21FA8F3}"/>
              </a:ext>
            </a:extLst>
          </p:cNvPr>
          <p:cNvSpPr/>
          <p:nvPr/>
        </p:nvSpPr>
        <p:spPr>
          <a:xfrm>
            <a:off x="2500084" y="1789793"/>
            <a:ext cx="533401" cy="520812"/>
          </a:xfrm>
          <a:prstGeom prst="star10">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en-US" dirty="0"/>
          </a:p>
        </p:txBody>
      </p:sp>
      <p:sp>
        <p:nvSpPr>
          <p:cNvPr id="35" name="10-Point Star 34">
            <a:extLst>
              <a:ext uri="{FF2B5EF4-FFF2-40B4-BE49-F238E27FC236}">
                <a16:creationId xmlns:a16="http://schemas.microsoft.com/office/drawing/2014/main" id="{B04F419C-0EA7-5C48-915F-4410A7D76B90}"/>
              </a:ext>
            </a:extLst>
          </p:cNvPr>
          <p:cNvSpPr/>
          <p:nvPr/>
        </p:nvSpPr>
        <p:spPr>
          <a:xfrm>
            <a:off x="562428" y="1410946"/>
            <a:ext cx="551544" cy="552790"/>
          </a:xfrm>
          <a:prstGeom prst="star10">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en-US" dirty="0"/>
          </a:p>
        </p:txBody>
      </p:sp>
      <p:sp>
        <p:nvSpPr>
          <p:cNvPr id="36" name="10-Point Star 35">
            <a:extLst>
              <a:ext uri="{FF2B5EF4-FFF2-40B4-BE49-F238E27FC236}">
                <a16:creationId xmlns:a16="http://schemas.microsoft.com/office/drawing/2014/main" id="{BC5088A5-53FC-3D4C-920B-185B23B97C5A}"/>
              </a:ext>
            </a:extLst>
          </p:cNvPr>
          <p:cNvSpPr/>
          <p:nvPr/>
        </p:nvSpPr>
        <p:spPr>
          <a:xfrm>
            <a:off x="3269345" y="1421776"/>
            <a:ext cx="551544" cy="552790"/>
          </a:xfrm>
          <a:prstGeom prst="star10">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193E3F11-1E1C-DD43-8813-B8453DA860F5}"/>
              </a:ext>
            </a:extLst>
          </p:cNvPr>
          <p:cNvSpPr/>
          <p:nvPr/>
        </p:nvSpPr>
        <p:spPr>
          <a:xfrm>
            <a:off x="3145971" y="5530100"/>
            <a:ext cx="199573" cy="20552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E1BBB6F1-D2A7-8E41-AC92-21D370B06A76}"/>
              </a:ext>
            </a:extLst>
          </p:cNvPr>
          <p:cNvSpPr/>
          <p:nvPr/>
        </p:nvSpPr>
        <p:spPr>
          <a:xfrm>
            <a:off x="4189186" y="5632860"/>
            <a:ext cx="199573" cy="20552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B70004A0-C911-D34C-AF15-8E5513F8D3C5}"/>
              </a:ext>
            </a:extLst>
          </p:cNvPr>
          <p:cNvSpPr/>
          <p:nvPr/>
        </p:nvSpPr>
        <p:spPr>
          <a:xfrm>
            <a:off x="2430143" y="5667505"/>
            <a:ext cx="199573" cy="20552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a:extLst>
              <a:ext uri="{FF2B5EF4-FFF2-40B4-BE49-F238E27FC236}">
                <a16:creationId xmlns:a16="http://schemas.microsoft.com/office/drawing/2014/main" id="{6C1A5123-6A21-304F-8F41-D393F34E7A5F}"/>
              </a:ext>
            </a:extLst>
          </p:cNvPr>
          <p:cNvSpPr/>
          <p:nvPr/>
        </p:nvSpPr>
        <p:spPr>
          <a:xfrm>
            <a:off x="3952272" y="4756030"/>
            <a:ext cx="199573" cy="20552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Decision 40">
            <a:extLst>
              <a:ext uri="{FF2B5EF4-FFF2-40B4-BE49-F238E27FC236}">
                <a16:creationId xmlns:a16="http://schemas.microsoft.com/office/drawing/2014/main" id="{982E8F88-5844-E745-93C2-1EB0510EC595}"/>
              </a:ext>
            </a:extLst>
          </p:cNvPr>
          <p:cNvSpPr/>
          <p:nvPr/>
        </p:nvSpPr>
        <p:spPr>
          <a:xfrm>
            <a:off x="6827155" y="1444454"/>
            <a:ext cx="1625600" cy="928914"/>
          </a:xfrm>
          <a:prstGeom prst="flowChartDecision">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KILLER T-CELL</a:t>
            </a:r>
          </a:p>
        </p:txBody>
      </p:sp>
      <p:sp>
        <p:nvSpPr>
          <p:cNvPr id="47" name="Decision 46">
            <a:extLst>
              <a:ext uri="{FF2B5EF4-FFF2-40B4-BE49-F238E27FC236}">
                <a16:creationId xmlns:a16="http://schemas.microsoft.com/office/drawing/2014/main" id="{71F17BD5-D1E5-3B46-BBDC-87A79CF6A0A3}"/>
              </a:ext>
            </a:extLst>
          </p:cNvPr>
          <p:cNvSpPr/>
          <p:nvPr/>
        </p:nvSpPr>
        <p:spPr>
          <a:xfrm>
            <a:off x="8509907" y="1963736"/>
            <a:ext cx="542470" cy="302982"/>
          </a:xfrm>
          <a:prstGeom prst="flowChartDecision">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Decision 47">
            <a:extLst>
              <a:ext uri="{FF2B5EF4-FFF2-40B4-BE49-F238E27FC236}">
                <a16:creationId xmlns:a16="http://schemas.microsoft.com/office/drawing/2014/main" id="{E6832DEC-82F3-C948-B3E9-FFE41F3C49E8}"/>
              </a:ext>
            </a:extLst>
          </p:cNvPr>
          <p:cNvSpPr/>
          <p:nvPr/>
        </p:nvSpPr>
        <p:spPr>
          <a:xfrm>
            <a:off x="6351821" y="2127759"/>
            <a:ext cx="542470" cy="302982"/>
          </a:xfrm>
          <a:prstGeom prst="flowChartDecision">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150" name="Picture 6" descr="Image result for macrophage">
            <a:hlinkClick r:id="rId3"/>
            <a:extLst>
              <a:ext uri="{FF2B5EF4-FFF2-40B4-BE49-F238E27FC236}">
                <a16:creationId xmlns:a16="http://schemas.microsoft.com/office/drawing/2014/main" id="{001E4806-383A-F141-BF63-1FE5C5F2AF4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8600521">
            <a:off x="10797524" y="1718317"/>
            <a:ext cx="769257" cy="683100"/>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6" descr="Image result for macrophage">
            <a:hlinkClick r:id="rId3"/>
            <a:extLst>
              <a:ext uri="{FF2B5EF4-FFF2-40B4-BE49-F238E27FC236}">
                <a16:creationId xmlns:a16="http://schemas.microsoft.com/office/drawing/2014/main" id="{7D7CF10D-04FB-9649-98CF-C23A8812AC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63629" y="1079641"/>
            <a:ext cx="769257" cy="683100"/>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6" descr="Image result for macrophage">
            <a:hlinkClick r:id="rId3"/>
            <a:extLst>
              <a:ext uri="{FF2B5EF4-FFF2-40B4-BE49-F238E27FC236}">
                <a16:creationId xmlns:a16="http://schemas.microsoft.com/office/drawing/2014/main" id="{172760D8-00E8-0C42-97C5-9E470979FB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9264373">
            <a:off x="9853823" y="1893559"/>
            <a:ext cx="769257" cy="683100"/>
          </a:xfrm>
          <a:prstGeom prst="rect">
            <a:avLst/>
          </a:prstGeom>
          <a:noFill/>
          <a:extLst>
            <a:ext uri="{909E8E84-426E-40DD-AFC4-6F175D3DCCD1}">
              <a14:hiddenFill xmlns:a14="http://schemas.microsoft.com/office/drawing/2010/main">
                <a:solidFill>
                  <a:srgbClr val="FFFFFF"/>
                </a:solidFill>
              </a14:hiddenFill>
            </a:ext>
          </a:extLst>
        </p:spPr>
      </p:pic>
      <p:grpSp>
        <p:nvGrpSpPr>
          <p:cNvPr id="59" name="Group 58">
            <a:extLst>
              <a:ext uri="{FF2B5EF4-FFF2-40B4-BE49-F238E27FC236}">
                <a16:creationId xmlns:a16="http://schemas.microsoft.com/office/drawing/2014/main" id="{4132D428-6372-5B41-BCCD-CA7C38CE9E28}"/>
              </a:ext>
            </a:extLst>
          </p:cNvPr>
          <p:cNvGrpSpPr/>
          <p:nvPr/>
        </p:nvGrpSpPr>
        <p:grpSpPr>
          <a:xfrm>
            <a:off x="8912208" y="3268335"/>
            <a:ext cx="3334364" cy="3737665"/>
            <a:chOff x="8912208" y="3268335"/>
            <a:chExt cx="3334364" cy="3737665"/>
          </a:xfrm>
        </p:grpSpPr>
        <p:sp>
          <p:nvSpPr>
            <p:cNvPr id="64" name="Rounded Rectangle 63">
              <a:extLst>
                <a:ext uri="{FF2B5EF4-FFF2-40B4-BE49-F238E27FC236}">
                  <a16:creationId xmlns:a16="http://schemas.microsoft.com/office/drawing/2014/main" id="{73D764F7-2370-D34C-B6D6-6B410ED2D892}"/>
                </a:ext>
              </a:extLst>
            </p:cNvPr>
            <p:cNvSpPr/>
            <p:nvPr/>
          </p:nvSpPr>
          <p:spPr>
            <a:xfrm rot="2530045">
              <a:off x="11765343" y="6850357"/>
              <a:ext cx="481229" cy="15564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grpSp>
          <p:nvGrpSpPr>
            <p:cNvPr id="46" name="Group 45">
              <a:extLst>
                <a:ext uri="{FF2B5EF4-FFF2-40B4-BE49-F238E27FC236}">
                  <a16:creationId xmlns:a16="http://schemas.microsoft.com/office/drawing/2014/main" id="{13C43F31-37EB-F643-9834-43591C680887}"/>
                </a:ext>
              </a:extLst>
            </p:cNvPr>
            <p:cNvGrpSpPr/>
            <p:nvPr/>
          </p:nvGrpSpPr>
          <p:grpSpPr>
            <a:xfrm>
              <a:off x="10172117" y="5348092"/>
              <a:ext cx="1250651" cy="870216"/>
              <a:chOff x="9201018" y="4682535"/>
              <a:chExt cx="1250651" cy="870216"/>
            </a:xfrm>
          </p:grpSpPr>
          <p:sp>
            <p:nvSpPr>
              <p:cNvPr id="57" name="Rounded Rectangle 56">
                <a:extLst>
                  <a:ext uri="{FF2B5EF4-FFF2-40B4-BE49-F238E27FC236}">
                    <a16:creationId xmlns:a16="http://schemas.microsoft.com/office/drawing/2014/main" id="{F8F9292D-07DF-584E-981A-F699FAF74893}"/>
                  </a:ext>
                </a:extLst>
              </p:cNvPr>
              <p:cNvSpPr/>
              <p:nvPr/>
            </p:nvSpPr>
            <p:spPr>
              <a:xfrm rot="2530045">
                <a:off x="9970440" y="5397108"/>
                <a:ext cx="481229" cy="15564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56" name="Rounded Rectangle 55">
                <a:extLst>
                  <a:ext uri="{FF2B5EF4-FFF2-40B4-BE49-F238E27FC236}">
                    <a16:creationId xmlns:a16="http://schemas.microsoft.com/office/drawing/2014/main" id="{1CA031D0-622E-A64F-9BC3-E97DAD0B1176}"/>
                  </a:ext>
                </a:extLst>
              </p:cNvPr>
              <p:cNvSpPr/>
              <p:nvPr/>
            </p:nvSpPr>
            <p:spPr>
              <a:xfrm rot="2530045">
                <a:off x="9201018" y="4682535"/>
                <a:ext cx="481229" cy="15564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53" name="Rounded Rectangle 52">
                <a:extLst>
                  <a:ext uri="{FF2B5EF4-FFF2-40B4-BE49-F238E27FC236}">
                    <a16:creationId xmlns:a16="http://schemas.microsoft.com/office/drawing/2014/main" id="{10B0BB9F-9DAF-3149-847B-804EA7C5FFFD}"/>
                  </a:ext>
                </a:extLst>
              </p:cNvPr>
              <p:cNvSpPr/>
              <p:nvPr/>
            </p:nvSpPr>
            <p:spPr>
              <a:xfrm rot="2530045">
                <a:off x="9471446" y="4900505"/>
                <a:ext cx="708931" cy="41858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grpSp>
        <p:pic>
          <p:nvPicPr>
            <p:cNvPr id="6156" name="Picture 12" descr="Image result for cell body clipart neuron">
              <a:hlinkClick r:id="rId5"/>
              <a:extLst>
                <a:ext uri="{FF2B5EF4-FFF2-40B4-BE49-F238E27FC236}">
                  <a16:creationId xmlns:a16="http://schemas.microsoft.com/office/drawing/2014/main" id="{813EADA6-B83C-D744-A7B7-C026BCFCCE10}"/>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68970"/>
            <a:stretch/>
          </p:blipFill>
          <p:spPr bwMode="auto">
            <a:xfrm rot="2111505">
              <a:off x="8912208" y="3268335"/>
              <a:ext cx="1640110" cy="2642815"/>
            </a:xfrm>
            <a:prstGeom prst="rect">
              <a:avLst/>
            </a:prstGeom>
            <a:noFill/>
            <a:extLst>
              <a:ext uri="{909E8E84-426E-40DD-AFC4-6F175D3DCCD1}">
                <a14:hiddenFill xmlns:a14="http://schemas.microsoft.com/office/drawing/2010/main">
                  <a:solidFill>
                    <a:srgbClr val="FFFFFF"/>
                  </a:solidFill>
                </a14:hiddenFill>
              </a:ext>
            </a:extLst>
          </p:spPr>
        </p:pic>
        <p:sp>
          <p:nvSpPr>
            <p:cNvPr id="63" name="Rounded Rectangle 62">
              <a:extLst>
                <a:ext uri="{FF2B5EF4-FFF2-40B4-BE49-F238E27FC236}">
                  <a16:creationId xmlns:a16="http://schemas.microsoft.com/office/drawing/2014/main" id="{B8E0F43D-8BD4-B54B-8CF4-67608E908497}"/>
                </a:ext>
              </a:extLst>
            </p:cNvPr>
            <p:cNvSpPr/>
            <p:nvPr/>
          </p:nvSpPr>
          <p:spPr>
            <a:xfrm rot="2530045">
              <a:off x="11234270" y="6325037"/>
              <a:ext cx="708931" cy="41858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grpSp>
      <p:sp>
        <p:nvSpPr>
          <p:cNvPr id="60" name="Explosion 2 59">
            <a:extLst>
              <a:ext uri="{FF2B5EF4-FFF2-40B4-BE49-F238E27FC236}">
                <a16:creationId xmlns:a16="http://schemas.microsoft.com/office/drawing/2014/main" id="{7D17FF11-3D41-6E4F-8FCB-DA4B9ADA7CD2}"/>
              </a:ext>
            </a:extLst>
          </p:cNvPr>
          <p:cNvSpPr/>
          <p:nvPr/>
        </p:nvSpPr>
        <p:spPr>
          <a:xfrm rot="1934944">
            <a:off x="11523593" y="6325258"/>
            <a:ext cx="364415" cy="191256"/>
          </a:xfrm>
          <a:prstGeom prst="irregularSeal2">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Explosion 1 60">
            <a:extLst>
              <a:ext uri="{FF2B5EF4-FFF2-40B4-BE49-F238E27FC236}">
                <a16:creationId xmlns:a16="http://schemas.microsoft.com/office/drawing/2014/main" id="{916B9599-2100-5A4E-930F-DF7777B23D1B}"/>
              </a:ext>
            </a:extLst>
          </p:cNvPr>
          <p:cNvSpPr/>
          <p:nvPr/>
        </p:nvSpPr>
        <p:spPr>
          <a:xfrm>
            <a:off x="10530368" y="5770265"/>
            <a:ext cx="225891" cy="219971"/>
          </a:xfrm>
          <a:prstGeom prst="irregularSeal1">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unded Rectangle 67">
            <a:extLst>
              <a:ext uri="{FF2B5EF4-FFF2-40B4-BE49-F238E27FC236}">
                <a16:creationId xmlns:a16="http://schemas.microsoft.com/office/drawing/2014/main" id="{E4EBA9EE-720D-2B40-B9A8-BA91FC6AA936}"/>
              </a:ext>
            </a:extLst>
          </p:cNvPr>
          <p:cNvSpPr/>
          <p:nvPr/>
        </p:nvSpPr>
        <p:spPr>
          <a:xfrm rot="2530045">
            <a:off x="10470027" y="5753666"/>
            <a:ext cx="371656" cy="180851"/>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9" name="Rounded Rectangle 68">
            <a:extLst>
              <a:ext uri="{FF2B5EF4-FFF2-40B4-BE49-F238E27FC236}">
                <a16:creationId xmlns:a16="http://schemas.microsoft.com/office/drawing/2014/main" id="{36C54C8F-6A5E-F044-8490-A91495D83B1B}"/>
              </a:ext>
            </a:extLst>
          </p:cNvPr>
          <p:cNvSpPr/>
          <p:nvPr/>
        </p:nvSpPr>
        <p:spPr>
          <a:xfrm rot="2530045">
            <a:off x="11502634" y="6331586"/>
            <a:ext cx="382378" cy="22463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A306BA79-F32F-514B-8721-90D3061CD77A}"/>
              </a:ext>
            </a:extLst>
          </p:cNvPr>
          <p:cNvSpPr/>
          <p:nvPr/>
        </p:nvSpPr>
        <p:spPr>
          <a:xfrm>
            <a:off x="0" y="6455441"/>
            <a:ext cx="6487064" cy="338554"/>
          </a:xfrm>
          <a:prstGeom prst="rect">
            <a:avLst/>
          </a:prstGeom>
        </p:spPr>
        <p:txBody>
          <a:bodyPr wrap="square">
            <a:spAutoFit/>
          </a:bodyPr>
          <a:lstStyle/>
          <a:p>
            <a:r>
              <a:rPr lang="en-US" sz="800" dirty="0"/>
              <a:t>“Clinical Progression of Multiple Sclerosis.” </a:t>
            </a:r>
            <a:r>
              <a:rPr lang="en-US" sz="800" i="1" dirty="0"/>
              <a:t>Khan Academy</a:t>
            </a:r>
            <a:r>
              <a:rPr lang="en-US" sz="800" dirty="0"/>
              <a:t>, Khan Academy, </a:t>
            </a:r>
            <a:r>
              <a:rPr lang="en-US" sz="800" dirty="0" err="1"/>
              <a:t>www.khanacademy.org</a:t>
            </a:r>
            <a:r>
              <a:rPr lang="en-US" sz="800" dirty="0"/>
              <a:t>/science/health-and-</a:t>
            </a:r>
          </a:p>
          <a:p>
            <a:r>
              <a:rPr lang="en-US" sz="800" dirty="0"/>
              <a:t>	medicine/nervous-system-diseases/multiple-sclerosis/v/clinical-progression-of-multiple-sclerosis. </a:t>
            </a:r>
          </a:p>
        </p:txBody>
      </p:sp>
    </p:spTree>
    <p:extLst>
      <p:ext uri="{BB962C8B-B14F-4D97-AF65-F5344CB8AC3E}">
        <p14:creationId xmlns:p14="http://schemas.microsoft.com/office/powerpoint/2010/main" val="3989791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0" presetClass="path" presetSubtype="0" accel="50000" decel="50000" fill="hold" grpId="0" nodeType="clickEffect">
                                  <p:stCondLst>
                                    <p:cond delay="0"/>
                                  </p:stCondLst>
                                  <p:childTnLst>
                                    <p:animMotion origin="layout" path="M 0.00768 0.01551 C 0.00898 0.0213 0.01055 0.02709 0.01185 0.03311 C 0.01237 0.03542 0.01237 0.03843 0.01328 0.04051 C 0.01576 0.04607 0.01953 0.04977 0.02174 0.05556 C 0.02266 0.05811 0.02344 0.06112 0.02461 0.0632 C 0.02578 0.06528 0.02747 0.06644 0.02878 0.06829 C 0.03542 0.08588 0.03164 0.07987 0.03867 0.08843 C 0.04193 0.10533 0.0375 0.08704 0.0444 0.10093 C 0.04661 0.10556 0.04818 0.11088 0.05 0.11598 C 0.05104 0.11852 0.05169 0.12153 0.05286 0.12362 L 0.05716 0.13102 C 0.05755 0.13357 0.05781 0.13635 0.05859 0.13866 C 0.06016 0.14399 0.06315 0.14792 0.06419 0.15371 C 0.06471 0.15625 0.06523 0.1588 0.06563 0.16135 C 0.06719 0.17292 0.06758 0.18172 0.06849 0.19399 C 0.06888 0.272 0.06849 0.35 0.06979 0.42801 C 0.06992 0.43334 0.07174 0.43797 0.07266 0.44306 L 0.07552 0.45811 C 0.09492 0.4926 0.0668 0.44167 0.08255 0.47338 C 0.08529 0.47871 0.08828 0.48334 0.09102 0.48843 C 0.09245 0.49098 0.09414 0.49306 0.09531 0.49584 C 0.10547 0.52292 0.08971 0.48195 0.10234 0.51112 C 0.11354 0.53658 0.10378 0.51852 0.11094 0.53102 " pathEditMode="relative" ptsTypes="AAAAAAAAAAAAAAAAAAAAAAA">
                                      <p:cBhvr>
                                        <p:cTn id="12" dur="2000" fill="hold"/>
                                        <p:tgtEl>
                                          <p:spTgt spid="35"/>
                                        </p:tgtEl>
                                        <p:attrNameLst>
                                          <p:attrName>ppt_x</p:attrName>
                                          <p:attrName>ppt_y</p:attrName>
                                        </p:attrNameLst>
                                      </p:cBhvr>
                                    </p:animMotion>
                                  </p:childTnLst>
                                </p:cTn>
                              </p:par>
                              <p:par>
                                <p:cTn id="13" presetID="0" presetClass="path" presetSubtype="0" accel="50000" decel="50000" fill="hold" grpId="0" nodeType="withEffect">
                                  <p:stCondLst>
                                    <p:cond delay="0"/>
                                  </p:stCondLst>
                                  <p:childTnLst>
                                    <p:animMotion origin="layout" path="M -0.02122 -2.59259E-6 L -0.02122 -2.59259E-6 C -0.02382 0.00209 -0.0306 0.00741 -0.03372 0.01227 C -0.03489 0.01412 -0.0358 0.01667 -0.03711 0.01829 C -0.03802 0.01968 -0.03945 0.01945 -0.04049 0.02037 C -0.05221 0.03195 -0.04297 0.02593 -0.05065 0.03056 L -0.06093 0.04306 C -0.06211 0.04445 -0.06302 0.0463 -0.06419 0.04699 L -0.07109 0.05116 C -0.07213 0.05255 -0.0733 0.05417 -0.07448 0.05533 C -0.07552 0.05625 -0.07682 0.05625 -0.07786 0.05741 C -0.07786 0.05764 -0.08632 0.0676 -0.08815 0.06968 L -0.09153 0.07385 L -0.09492 0.07778 L -0.09935 0.09028 L -0.10169 0.0963 L -0.10403 0.1088 C -0.10429 0.11088 -0.10481 0.11297 -0.10507 0.11505 L -0.10612 0.12315 C -0.10586 0.14167 -0.10573 0.16019 -0.10507 0.17871 C -0.10507 0.18079 -0.10429 0.18264 -0.10403 0.18472 C -0.10052 0.20648 -0.10599 0.17616 -0.10052 0.20533 L -0.09375 0.2426 C -0.08997 0.2632 -0.0957 0.23102 -0.09153 0.25695 C -0.09088 0.26111 -0.08997 0.26505 -0.08919 0.26922 C -0.08893 0.2713 -0.0888 0.27361 -0.08815 0.27547 L -0.0858 0.28148 C -0.08164 0.30394 -0.08828 0.26991 -0.08242 0.29375 C -0.08151 0.29769 -0.08099 0.30209 -0.08021 0.30625 C -0.07981 0.3081 -0.07968 0.31065 -0.07903 0.31227 C -0.07825 0.31435 -0.0776 0.31667 -0.07682 0.31852 C -0.07578 0.32084 -0.07435 0.32246 -0.0733 0.32454 C -0.07252 0.32662 -0.072 0.32894 -0.07109 0.33079 C -0.06901 0.33519 -0.06653 0.33889 -0.06419 0.34306 C -0.06315 0.34514 -0.06224 0.34769 -0.06093 0.34931 L -0.05416 0.35764 L -0.04726 0.36597 C -0.03112 0.37547 -0.04804 0.36574 -0.03593 0.37199 C -0.03489 0.37246 -0.03372 0.37361 -0.03255 0.37408 C -0.03034 0.375 -0.02812 0.37523 -0.02578 0.37616 C -0.02396 0.37662 -0.02187 0.37732 -0.02018 0.37824 C -0.01888 0.37871 -0.01784 0.3801 -0.01666 0.38033 C -0.00872 0.38148 -0.00078 0.38195 0.00703 0.38241 C 0.01797 0.38264 0.02904 0.38241 0.04011 0.38241 L 0.04011 0.38264 " pathEditMode="relative" rAng="0" ptsTypes="AAAAAAAAAAAAAAAAAAAAAAAAAAAAAAAAAAAAAAAAAAAAA">
                                      <p:cBhvr>
                                        <p:cTn id="14" dur="2000" fill="hold"/>
                                        <p:tgtEl>
                                          <p:spTgt spid="33"/>
                                        </p:tgtEl>
                                        <p:attrNameLst>
                                          <p:attrName>ppt_x</p:attrName>
                                          <p:attrName>ppt_y</p:attrName>
                                        </p:attrNameLst>
                                      </p:cBhvr>
                                      <p:rCtr x="-1185" y="19120"/>
                                    </p:animMotion>
                                  </p:childTnLst>
                                </p:cTn>
                              </p:par>
                            </p:childTnLst>
                          </p:cTn>
                        </p:par>
                        <p:par>
                          <p:cTn id="15" fill="hold">
                            <p:stCondLst>
                              <p:cond delay="2000"/>
                            </p:stCondLst>
                            <p:childTnLst>
                              <p:par>
                                <p:cTn id="16" presetID="0" presetClass="path" presetSubtype="0" accel="50000" decel="50000" fill="hold" grpId="0" nodeType="afterEffect">
                                  <p:stCondLst>
                                    <p:cond delay="100"/>
                                  </p:stCondLst>
                                  <p:childTnLst>
                                    <p:animMotion origin="layout" path="M -1.66667E-6 2.22222E-6 L -1.66667E-6 0.00023 C -0.01002 0.00162 -0.02031 -0.0007 -0.02982 0.00486 C -0.03515 0.0081 -0.04023 0.01088 -0.04531 0.01504 C -0.04922 0.01805 -0.05286 0.02176 -0.05664 0.025 C -0.05859 0.02662 -0.06068 0.02778 -0.06237 0.03009 C -0.06419 0.03264 -0.06588 0.03565 -0.06797 0.03773 C -0.0707 0.04004 -0.07396 0.03981 -0.07643 0.04259 L -0.08919 0.05764 C -0.09062 0.05949 -0.09232 0.06065 -0.09349 0.06273 C -0.10586 0.08472 -0.0901 0.05787 -0.10195 0.07546 C -0.11588 0.09606 -0.09791 0.0706 -0.10898 0.09051 C -0.11028 0.09259 -0.11185 0.09375 -0.11328 0.09537 C -0.11849 0.12291 -0.11015 0.08125 -0.11758 0.11065 C -0.11875 0.11551 -0.1194 0.1206 -0.12031 0.12569 L -0.12318 0.14074 C -0.1237 0.14328 -0.12422 0.14583 -0.12461 0.14838 C -0.12513 0.15162 -0.12552 0.15509 -0.12604 0.15833 C -0.12682 0.16342 -0.12786 0.16852 -0.1289 0.17338 L -0.1345 0.2037 L -0.13594 0.21111 C -0.13646 0.21366 -0.13711 0.2162 -0.13737 0.21875 L -0.1388 0.23125 C -0.13919 0.24143 -0.1401 0.25139 -0.1401 0.26157 C -0.1401 0.28495 -0.13984 0.30856 -0.1388 0.33194 C -0.13854 0.33588 -0.13581 0.35879 -0.1345 0.36713 C -0.13411 0.36967 -0.13346 0.37222 -0.13307 0.37477 C -0.13255 0.37847 -0.13138 0.38819 -0.13021 0.39236 C -0.12956 0.39491 -0.12838 0.39722 -0.12747 0.39977 C -0.125 0.41319 -0.12682 0.40509 -0.12031 0.42245 C -0.1194 0.425 -0.11875 0.42778 -0.11758 0.43009 C -0.11614 0.43264 -0.11458 0.43495 -0.11328 0.4375 C -0.11224 0.43981 -0.11159 0.44305 -0.11041 0.44514 C -0.10924 0.44722 -0.10742 0.44815 -0.10625 0.45023 C -0.10325 0.45486 -0.10104 0.46134 -0.09765 0.46528 C -0.09635 0.4669 -0.09479 0.46828 -0.09349 0.47037 C -0.09193 0.47245 -0.09101 0.47616 -0.08919 0.47778 C -0.08659 0.48032 -0.0832 0.47986 -0.08073 0.48287 C -0.07422 0.49051 -0.07877 0.48634 -0.07083 0.49051 C -0.0625 0.49467 -0.07083 0.49143 -0.06094 0.49537 C -0.05299 0.49861 -0.05377 0.49768 -0.04531 0.50046 C -0.04036 0.50208 -0.03099 0.50555 -0.02695 0.5081 C -0.02226 0.51088 -0.02422 0.51041 -0.02135 0.51041 " pathEditMode="relative" rAng="0" ptsTypes="AAAAAAAAAAAAAAAAAAAAAAAAAAAAAAAAAAAAAAAAAAA">
                                      <p:cBhvr>
                                        <p:cTn id="17" dur="2000" fill="hold"/>
                                        <p:tgtEl>
                                          <p:spTgt spid="36"/>
                                        </p:tgtEl>
                                        <p:attrNameLst>
                                          <p:attrName>ppt_x</p:attrName>
                                          <p:attrName>ppt_y</p:attrName>
                                        </p:attrNameLst>
                                      </p:cBhvr>
                                      <p:rCtr x="-7005" y="25509"/>
                                    </p:animMotion>
                                  </p:childTnLst>
                                </p:cTn>
                              </p:par>
                              <p:par>
                                <p:cTn id="18" presetID="0" presetClass="path" presetSubtype="0" accel="50000" decel="50000" fill="hold" grpId="0" nodeType="withEffect">
                                  <p:stCondLst>
                                    <p:cond delay="0"/>
                                  </p:stCondLst>
                                  <p:childTnLst>
                                    <p:animMotion origin="layout" path="M -0.01315 -2.59259E-6 L -0.01315 -2.59259E-6 C -0.01341 0.01204 -0.01328 0.03264 -0.01459 0.04699 C -0.01511 0.05116 -0.01576 0.0551 -0.01615 0.05926 C -0.01641 0.06343 -0.01706 0.07199 -0.01745 0.07616 C -0.01771 0.07755 -0.0181 0.07894 -0.01823 0.08079 C -0.01875 0.08472 -0.01901 0.08889 -0.01966 0.09283 C -0.01993 0.09422 -0.02019 0.09584 -0.02045 0.09746 C -0.02097 0.10347 -0.02136 0.10972 -0.02188 0.11574 C -0.0224 0.12153 -0.02292 0.12662 -0.02331 0.13241 C -0.02435 0.14954 -0.02409 0.15023 -0.02474 0.1706 C -0.02513 0.18287 -0.02618 0.20741 -0.02618 0.20741 C -0.02644 0.22361 -0.02683 0.23982 -0.02683 0.25602 C -0.02683 0.2713 -0.0267 0.28658 -0.02618 0.30185 C -0.02604 0.30602 -0.02578 0.31065 -0.02474 0.31389 C -0.01953 0.33033 -0.02761 0.30556 -0.02123 0.32315 C -0.01823 0.33125 -0.01914 0.33148 -0.01615 0.33681 C -0.0155 0.3382 -0.01459 0.33889 -0.01394 0.33982 C -0.01146 0.34422 -0.01224 0.34468 -0.00964 0.34769 C -0.00899 0.34838 -0.00808 0.34838 -0.00743 0.34908 C -0.00638 0.35 -0.0056 0.35139 -0.00456 0.35209 C -0.00326 0.35347 -0.00078 0.35463 0.00052 0.3551 C 0.00169 0.35579 0.00299 0.35602 0.00416 0.35672 C 0.01093 0.36019 -0.0017 0.35625 0.01289 0.35996 L 0.05039 0.35834 C 0.05156 0.3581 0.05286 0.35718 0.05403 0.35672 C 0.05742 0.35556 0.0608 0.3551 0.06406 0.35371 L 0.06784 0.35209 " pathEditMode="relative" rAng="0" ptsTypes="AAAAAAAAAAAAAAAAAAAAAAAAAAAA">
                                      <p:cBhvr>
                                        <p:cTn id="19" dur="2000" fill="hold"/>
                                        <p:tgtEl>
                                          <p:spTgt spid="15"/>
                                        </p:tgtEl>
                                        <p:attrNameLst>
                                          <p:attrName>ppt_x</p:attrName>
                                          <p:attrName>ppt_y</p:attrName>
                                        </p:attrNameLst>
                                      </p:cBhvr>
                                      <p:rCtr x="3359" y="17986"/>
                                    </p:animMotion>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40"/>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8"/>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31"/>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9"/>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xit" presetSubtype="0" fill="hold" grpId="0" nodeType="clickEffect">
                                  <p:stCondLst>
                                    <p:cond delay="0"/>
                                  </p:stCondLst>
                                  <p:childTnLst>
                                    <p:set>
                                      <p:cBhvr>
                                        <p:cTn id="33" dur="1" fill="hold">
                                          <p:stCondLst>
                                            <p:cond delay="0"/>
                                          </p:stCondLst>
                                        </p:cTn>
                                        <p:tgtEl>
                                          <p:spTgt spid="21"/>
                                        </p:tgtEl>
                                        <p:attrNameLst>
                                          <p:attrName>style.visibility</p:attrName>
                                        </p:attrNameLst>
                                      </p:cBhvr>
                                      <p:to>
                                        <p:strVal val="hidden"/>
                                      </p:to>
                                    </p:set>
                                  </p:childTnLst>
                                </p:cTn>
                              </p:par>
                              <p:par>
                                <p:cTn id="34" presetID="1" presetClass="exit" presetSubtype="0" fill="hold" grpId="0" nodeType="withEffect">
                                  <p:stCondLst>
                                    <p:cond delay="0"/>
                                  </p:stCondLst>
                                  <p:childTnLst>
                                    <p:set>
                                      <p:cBhvr>
                                        <p:cTn id="35" dur="1" fill="hold">
                                          <p:stCondLst>
                                            <p:cond delay="0"/>
                                          </p:stCondLst>
                                        </p:cTn>
                                        <p:tgtEl>
                                          <p:spTgt spid="22"/>
                                        </p:tgtEl>
                                        <p:attrNameLst>
                                          <p:attrName>style.visibility</p:attrName>
                                        </p:attrNameLst>
                                      </p:cBhvr>
                                      <p:to>
                                        <p:strVal val="hidden"/>
                                      </p:to>
                                    </p:set>
                                  </p:childTnLst>
                                </p:cTn>
                              </p:par>
                              <p:par>
                                <p:cTn id="36" presetID="1" presetClass="exit" presetSubtype="0" fill="hold" grpId="0" nodeType="withEffect">
                                  <p:stCondLst>
                                    <p:cond delay="0"/>
                                  </p:stCondLst>
                                  <p:childTnLst>
                                    <p:set>
                                      <p:cBhvr>
                                        <p:cTn id="37" dur="1" fill="hold">
                                          <p:stCondLst>
                                            <p:cond delay="0"/>
                                          </p:stCondLst>
                                        </p:cTn>
                                        <p:tgtEl>
                                          <p:spTgt spid="24"/>
                                        </p:tgtEl>
                                        <p:attrNameLst>
                                          <p:attrName>style.visibility</p:attrName>
                                        </p:attrNameLst>
                                      </p:cBhvr>
                                      <p:to>
                                        <p:strVal val="hidden"/>
                                      </p:to>
                                    </p:set>
                                  </p:childTnLst>
                                </p:cTn>
                              </p:par>
                              <p:par>
                                <p:cTn id="38" presetID="1" presetClass="exit" presetSubtype="0" fill="hold" grpId="0" nodeType="withEffect">
                                  <p:stCondLst>
                                    <p:cond delay="0"/>
                                  </p:stCondLst>
                                  <p:childTnLst>
                                    <p:set>
                                      <p:cBhvr>
                                        <p:cTn id="39" dur="1" fill="hold">
                                          <p:stCondLst>
                                            <p:cond delay="0"/>
                                          </p:stCondLst>
                                        </p:cTn>
                                        <p:tgtEl>
                                          <p:spTgt spid="23"/>
                                        </p:tgtEl>
                                        <p:attrNameLst>
                                          <p:attrName>style.visibility</p:attrName>
                                        </p:attrNameLst>
                                      </p:cBhvr>
                                      <p:to>
                                        <p:strVal val="hidden"/>
                                      </p:to>
                                    </p:set>
                                  </p:childTnLst>
                                </p:cTn>
                              </p:par>
                              <p:par>
                                <p:cTn id="40" presetID="1" presetClass="exit" presetSubtype="0" fill="hold" grpId="0" nodeType="withEffect">
                                  <p:stCondLst>
                                    <p:cond delay="0"/>
                                  </p:stCondLst>
                                  <p:childTnLst>
                                    <p:set>
                                      <p:cBhvr>
                                        <p:cTn id="41" dur="1" fill="hold">
                                          <p:stCondLst>
                                            <p:cond delay="0"/>
                                          </p:stCondLst>
                                        </p:cTn>
                                        <p:tgtEl>
                                          <p:spTgt spid="19"/>
                                        </p:tgtEl>
                                        <p:attrNameLst>
                                          <p:attrName>style.visibility</p:attrName>
                                        </p:attrNameLst>
                                      </p:cBhvr>
                                      <p:to>
                                        <p:strVal val="hidden"/>
                                      </p:to>
                                    </p:set>
                                  </p:childTnLst>
                                </p:cTn>
                              </p:par>
                              <p:par>
                                <p:cTn id="42" presetID="1" presetClass="exit" presetSubtype="0" fill="hold" grpId="0" nodeType="withEffect">
                                  <p:stCondLst>
                                    <p:cond delay="0"/>
                                  </p:stCondLst>
                                  <p:childTnLst>
                                    <p:set>
                                      <p:cBhvr>
                                        <p:cTn id="43" dur="1" fill="hold">
                                          <p:stCondLst>
                                            <p:cond delay="0"/>
                                          </p:stCondLst>
                                        </p:cTn>
                                        <p:tgtEl>
                                          <p:spTgt spid="20"/>
                                        </p:tgtEl>
                                        <p:attrNameLst>
                                          <p:attrName>style.visibility</p:attrName>
                                        </p:attrNameLst>
                                      </p:cBhvr>
                                      <p:to>
                                        <p:strVal val="hidden"/>
                                      </p:to>
                                    </p:set>
                                  </p:childTnLst>
                                </p:cTn>
                              </p:par>
                              <p:par>
                                <p:cTn id="44" presetID="1" presetClass="exit" presetSubtype="0" fill="hold" grpId="0" nodeType="withEffect">
                                  <p:stCondLst>
                                    <p:cond delay="0"/>
                                  </p:stCondLst>
                                  <p:childTnLst>
                                    <p:set>
                                      <p:cBhvr>
                                        <p:cTn id="45" dur="1" fill="hold">
                                          <p:stCondLst>
                                            <p:cond delay="0"/>
                                          </p:stCondLst>
                                        </p:cTn>
                                        <p:tgtEl>
                                          <p:spTgt spid="18"/>
                                        </p:tgtEl>
                                        <p:attrNameLst>
                                          <p:attrName>style.visibility</p:attrName>
                                        </p:attrNameLst>
                                      </p:cBhvr>
                                      <p:to>
                                        <p:strVal val="hidden"/>
                                      </p:to>
                                    </p:set>
                                  </p:childTnLst>
                                </p:cTn>
                              </p:par>
                              <p:par>
                                <p:cTn id="46" presetID="1" presetClass="exit" presetSubtype="0" fill="hold" grpId="0" nodeType="withEffect">
                                  <p:stCondLst>
                                    <p:cond delay="0"/>
                                  </p:stCondLst>
                                  <p:childTnLst>
                                    <p:set>
                                      <p:cBhvr>
                                        <p:cTn id="47" dur="1" fill="hold">
                                          <p:stCondLst>
                                            <p:cond delay="0"/>
                                          </p:stCondLst>
                                        </p:cTn>
                                        <p:tgtEl>
                                          <p:spTgt spid="1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0" presetClass="path" presetSubtype="0" accel="50000" decel="50000" fill="hold" grpId="0" nodeType="clickEffect">
                                  <p:stCondLst>
                                    <p:cond delay="0"/>
                                  </p:stCondLst>
                                  <p:childTnLst>
                                    <p:animMotion origin="layout" path="M 0.00156 0.0074 L 0.00156 0.0074 C -0.03242 0.01388 0.01003 0.0074 -0.02396 0.0074 C -0.04557 0.0074 -0.06732 0.00902 -0.08893 0.00972 C -0.09141 0.01064 -0.09375 0.01111 -0.09609 0.01226 C -0.09896 0.01365 -0.10456 0.01736 -0.10456 0.01736 C -0.11237 0.02662 -0.10573 0.01736 -0.11159 0.02986 C -0.11289 0.03263 -0.11458 0.03472 -0.11589 0.0375 C -0.11888 0.04398 -0.11875 0.0449 -0.12005 0.05254 C -0.11966 0.09375 -0.11953 0.13472 -0.11875 0.17592 C -0.11862 0.17847 -0.11771 0.18078 -0.11732 0.18333 C -0.1168 0.1868 -0.11641 0.19004 -0.11589 0.19351 C -0.11497 0.19861 -0.11393 0.20347 -0.11302 0.20856 L -0.10885 0.23125 C -0.10833 0.23356 -0.1082 0.23657 -0.10742 0.23865 L -0.10169 0.2537 C -0.1 0.26319 -0.09948 0.26782 -0.09466 0.27638 C -0.09323 0.27893 -0.09167 0.28125 -0.09037 0.28402 C -0.08451 0.29652 -0.09115 0.28726 -0.08333 0.29652 C -0.07526 0.31782 -0.08854 0.28472 -0.07201 0.31412 C -0.06537 0.32592 -0.0694 0.31967 -0.05925 0.33171 C -0.05781 0.33356 -0.05664 0.33588 -0.05508 0.3368 L -0.04649 0.34189 C -0.04518 0.34351 -0.04388 0.3456 -0.04232 0.34676 C -0.03958 0.34907 -0.03659 0.35023 -0.03385 0.35185 L -0.02956 0.35439 L -0.02526 0.35694 C -0.02396 0.35787 -0.02253 0.35902 -0.02109 0.35949 C -0.01875 0.36018 -0.01641 0.36134 -0.01406 0.36203 C -0.00039 0.36504 0.01693 0.36574 0.02982 0.36689 C 0.03516 0.36805 0.04271 0.36944 0.04831 0.37199 C 0.05117 0.37338 0.05391 0.37546 0.05677 0.37708 L 0.06094 0.37963 C 0.06237 0.38032 0.06393 0.38055 0.06523 0.38217 L 0.06953 0.38703 L 0.07513 0.40231 C 0.07604 0.40463 0.07747 0.40694 0.07799 0.40972 C 0.08008 0.42129 0.07904 0.41458 0.08086 0.42986 C 0.08034 0.44583 0.08047 0.4618 0.07943 0.47777 C 0.07904 0.48287 0.07747 0.48773 0.07656 0.49282 C 0.07552 0.49838 0.07266 0.51551 0.06953 0.51551 L 0.06667 0.51551 " pathEditMode="relative" ptsTypes="AAAAAAAAAAAAAAAAAAAAAAAAAAAAAAAAAAAAAAAAAA">
                                      <p:cBhvr>
                                        <p:cTn id="51" dur="2000" fill="hold"/>
                                        <p:tgtEl>
                                          <p:spTgt spid="48"/>
                                        </p:tgtEl>
                                        <p:attrNameLst>
                                          <p:attrName>ppt_x</p:attrName>
                                          <p:attrName>ppt_y</p:attrName>
                                        </p:attrNameLst>
                                      </p:cBhvr>
                                    </p:animMotion>
                                  </p:childTnLst>
                                </p:cTn>
                              </p:par>
                              <p:par>
                                <p:cTn id="52" presetID="0" presetClass="path" presetSubtype="0" accel="50000" decel="50000" fill="hold" grpId="0" nodeType="withEffect">
                                  <p:stCondLst>
                                    <p:cond delay="0"/>
                                  </p:stCondLst>
                                  <p:childTnLst>
                                    <p:animMotion origin="layout" path="M 4.79167E-6 -7.40741E-7 L 4.79167E-6 0.00023 C -0.00417 0.00324 -0.0086 0.00625 -0.0125 0.01019 C -0.0254 0.02407 -0.0099 0.01412 -0.02188 0.0206 C -0.02344 0.02338 -0.02487 0.02639 -0.02657 0.0287 C -0.02956 0.03241 -0.03282 0.03565 -0.03594 0.03935 C -0.0375 0.04097 -0.03933 0.04213 -0.04063 0.04445 C -0.04219 0.04699 -0.04402 0.04954 -0.04532 0.05232 C -0.04662 0.05463 -0.04714 0.05787 -0.04844 0.05995 C -0.04974 0.0625 -0.05157 0.06366 -0.05313 0.06528 C -0.05365 0.06806 -0.05391 0.07083 -0.05482 0.07338 C -0.05652 0.07894 -0.06094 0.08912 -0.06094 0.08935 L -0.06563 0.11273 L -0.06706 0.12037 C -0.06641 0.1507 -0.0681 0.16343 -0.06407 0.18611 C -0.06316 0.19144 -0.06277 0.19722 -0.06094 0.20185 C -0.04714 0.23704 -0.06693 0.18519 -0.05625 0.21782 C -0.05443 0.22315 -0.05209 0.22824 -0.05 0.23357 C -0.04896 0.23611 -0.04818 0.23912 -0.04688 0.2412 C -0.04375 0.24653 -0.03998 0.25093 -0.0375 0.25718 C -0.03646 0.25972 -0.03568 0.2625 -0.03438 0.26505 C -0.03152 0.2706 -0.02813 0.2757 -0.025 0.28079 L -0.01563 0.29653 C -0.01407 0.29907 -0.01224 0.30139 -0.01094 0.3044 C -0.00027 0.32824 -0.00534 0.31945 0.00312 0.33333 C 0.00481 0.34144 0.00494 0.34352 0.00781 0.35162 C 0.00976 0.35695 0.01237 0.36181 0.01406 0.36736 C 0.01614 0.37454 0.0177 0.38195 0.02031 0.38843 C 0.02135 0.3912 0.02278 0.39352 0.02343 0.39653 C 0.02473 0.40162 0.02552 0.40671 0.02656 0.41204 L 0.02968 0.42778 C 0.0302 0.43056 0.03033 0.43333 0.03125 0.43588 C 0.0401 0.45833 0.02955 0.42986 0.03593 0.45162 C 0.03684 0.4544 0.03828 0.45625 0.03893 0.45926 C 0.04036 0.46435 0.04114 0.46991 0.04218 0.47523 C 0.0427 0.47778 0.04335 0.48032 0.04375 0.48287 C 0.04427 0.48657 0.0444 0.49028 0.04531 0.49352 C 0.04609 0.49653 0.04765 0.49838 0.04843 0.50139 C 0.04973 0.50648 0.05052 0.51204 0.05143 0.51736 L 0.05468 0.53287 C 0.0552 0.53565 0.05533 0.53843 0.05625 0.54074 C 0.05898 0.54769 0.05989 0.55116 0.06406 0.55671 C 0.072 0.56713 0.07109 0.56551 0.07812 0.56968 C 0.08385 0.57593 0.08112 0.57361 0.08606 0.57732 " pathEditMode="relative" rAng="0" ptsTypes="AAAAAAAAAAAAAAAAAAAAAAAAAAAAAAAAAAAAAAAAAAAA">
                                      <p:cBhvr>
                                        <p:cTn id="53" dur="2000" fill="hold"/>
                                        <p:tgtEl>
                                          <p:spTgt spid="41"/>
                                        </p:tgtEl>
                                        <p:attrNameLst>
                                          <p:attrName>ppt_x</p:attrName>
                                          <p:attrName>ppt_y</p:attrName>
                                        </p:attrNameLst>
                                      </p:cBhvr>
                                      <p:rCtr x="951" y="28866"/>
                                    </p:animMotion>
                                  </p:childTnLst>
                                </p:cTn>
                              </p:par>
                              <p:par>
                                <p:cTn id="54" presetID="0" presetClass="path" presetSubtype="0" accel="50000" decel="50000" fill="hold" nodeType="withEffect">
                                  <p:stCondLst>
                                    <p:cond delay="0"/>
                                  </p:stCondLst>
                                  <p:childTnLst>
                                    <p:animMotion origin="layout" path="M 0.0026 0.02176 L 0.0026 0.02176 C -0.00026 0.02755 -0.00287 0.0338 -0.00586 0.03935 C -0.00755 0.04213 -0.0099 0.04375 -0.01159 0.04676 C -0.01276 0.04884 -0.01328 0.05208 -0.01446 0.0544 C -0.01563 0.05718 -0.01732 0.05926 -0.01862 0.06181 C -0.02852 0.08287 -0.01328 0.05486 -0.02578 0.07708 C -0.02722 0.08449 -0.02696 0.08565 -0.02995 0.09213 C -0.03125 0.09491 -0.03295 0.09699 -0.03425 0.09954 C -0.0392 0.11019 -0.03438 0.10556 -0.04128 0.10972 C -0.0418 0.11227 -0.04206 0.11482 -0.04271 0.11713 C -0.05078 0.14329 -0.04662 0.12292 -0.04974 0.13982 C -0.04948 0.14699 -0.04974 0.16551 -0.04701 0.175 C -0.04623 0.17778 -0.04531 0.18033 -0.04414 0.18264 C -0.0362 0.19861 -0.03646 0.19676 -0.02722 0.20787 C -0.02709 0.20787 -0.01862 0.21783 -0.01862 0.21783 C -0.01719 0.22037 -0.01589 0.22315 -0.01446 0.22546 C -0.01315 0.22732 -0.01159 0.22871 -0.01016 0.23056 C -0.00821 0.23287 -0.00625 0.23519 -0.00456 0.23796 C -0.003 0.24028 -0.00156 0.24283 -0.00026 0.2456 C 0.00078 0.24792 0.00156 0.2507 0.0026 0.25301 C 0.0039 0.25648 0.00534 0.25996 0.0069 0.2632 C 0.0082 0.26574 0.00989 0.26783 0.01107 0.2706 C 0.01315 0.27546 0.01679 0.28588 0.01679 0.28588 C 0.01719 0.2882 0.01758 0.29097 0.01823 0.29329 C 0.01901 0.29676 0.02031 0.3 0.02096 0.30347 C 0.02487 0.32199 0.01953 0.30579 0.02526 0.32107 L 0.02812 0.34607 L 0.02955 0.3588 C 0.02903 0.37222 0.02903 0.38565 0.02812 0.39908 C 0.02773 0.40417 0.02617 0.40903 0.02526 0.41412 C 0.0233 0.42454 0.02461 0.41945 0.02096 0.42917 C 0.01823 0.44398 0.01953 0.43403 0.01953 0.45949 " pathEditMode="relative" ptsTypes="AAAAAAAAAAAAAAAAAAAAAAAAAAAAAAAAA">
                                      <p:cBhvr>
                                        <p:cTn id="55" dur="2000" fill="hold"/>
                                        <p:tgtEl>
                                          <p:spTgt spid="6150"/>
                                        </p:tgtEl>
                                        <p:attrNameLst>
                                          <p:attrName>ppt_x</p:attrName>
                                          <p:attrName>ppt_y</p:attrName>
                                        </p:attrNameLst>
                                      </p:cBhvr>
                                    </p:animMotion>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61"/>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60"/>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68"/>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6" grpId="0" animBg="1"/>
      <p:bldP spid="17" grpId="0" animBg="1"/>
      <p:bldP spid="18" grpId="0" animBg="1"/>
      <p:bldP spid="19" grpId="0" animBg="1"/>
      <p:bldP spid="20" grpId="0" animBg="1"/>
      <p:bldP spid="21" grpId="0" animBg="1"/>
      <p:bldP spid="22" grpId="0" animBg="1"/>
      <p:bldP spid="23" grpId="0" animBg="1"/>
      <p:bldP spid="24" grpId="0" animBg="1"/>
      <p:bldP spid="15" grpId="0" animBg="1"/>
      <p:bldP spid="33" grpId="0" animBg="1"/>
      <p:bldP spid="35" grpId="0" animBg="1"/>
      <p:bldP spid="36" grpId="0" animBg="1"/>
      <p:bldP spid="31" grpId="0" animBg="1"/>
      <p:bldP spid="38" grpId="0" animBg="1"/>
      <p:bldP spid="39" grpId="0" animBg="1"/>
      <p:bldP spid="40" grpId="0" animBg="1"/>
      <p:bldP spid="41" grpId="0" animBg="1"/>
      <p:bldP spid="48" grpId="0" animBg="1"/>
      <p:bldP spid="60" grpId="0" animBg="1"/>
      <p:bldP spid="61" grpId="0" animBg="1"/>
      <p:bldP spid="68" grpId="0" animBg="1"/>
      <p:bldP spid="6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72ED9-317C-7743-876B-FD2D67242A5D}"/>
              </a:ext>
            </a:extLst>
          </p:cNvPr>
          <p:cNvSpPr>
            <a:spLocks noGrp="1"/>
          </p:cNvSpPr>
          <p:nvPr>
            <p:ph type="title"/>
          </p:nvPr>
        </p:nvSpPr>
        <p:spPr>
          <a:xfrm>
            <a:off x="0" y="0"/>
            <a:ext cx="12192000" cy="1325563"/>
          </a:xfrm>
        </p:spPr>
        <p:txBody>
          <a:bodyPr/>
          <a:lstStyle/>
          <a:p>
            <a:pPr algn="ctr"/>
            <a:r>
              <a:rPr lang="en-US" dirty="0"/>
              <a:t>Multiple Sclerosis causes changes in </a:t>
            </a:r>
            <a:br>
              <a:rPr lang="en-US" dirty="0"/>
            </a:br>
            <a:r>
              <a:rPr lang="en-US" b="1" dirty="0"/>
              <a:t>saltatory conduction.</a:t>
            </a:r>
            <a:endParaRPr lang="en-US" dirty="0"/>
          </a:p>
        </p:txBody>
      </p:sp>
      <p:grpSp>
        <p:nvGrpSpPr>
          <p:cNvPr id="8" name="Group 7">
            <a:extLst>
              <a:ext uri="{FF2B5EF4-FFF2-40B4-BE49-F238E27FC236}">
                <a16:creationId xmlns:a16="http://schemas.microsoft.com/office/drawing/2014/main" id="{24E7B711-3E47-A442-9147-CA5ABF8D0929}"/>
              </a:ext>
            </a:extLst>
          </p:cNvPr>
          <p:cNvGrpSpPr/>
          <p:nvPr/>
        </p:nvGrpSpPr>
        <p:grpSpPr>
          <a:xfrm rot="19103973">
            <a:off x="1576215" y="843839"/>
            <a:ext cx="4582556" cy="5133502"/>
            <a:chOff x="8912208" y="3268335"/>
            <a:chExt cx="3367639" cy="3695373"/>
          </a:xfrm>
        </p:grpSpPr>
        <p:sp>
          <p:nvSpPr>
            <p:cNvPr id="9" name="Rounded Rectangle 8">
              <a:extLst>
                <a:ext uri="{FF2B5EF4-FFF2-40B4-BE49-F238E27FC236}">
                  <a16:creationId xmlns:a16="http://schemas.microsoft.com/office/drawing/2014/main" id="{A89FABBF-EB8A-584B-BBBF-56AF937A1FBE}"/>
                </a:ext>
              </a:extLst>
            </p:cNvPr>
            <p:cNvSpPr/>
            <p:nvPr/>
          </p:nvSpPr>
          <p:spPr>
            <a:xfrm rot="2530045">
              <a:off x="11798618" y="6808065"/>
              <a:ext cx="481229" cy="15564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4ACBDC20-C972-CB40-AC85-1143BF162DAD}"/>
                </a:ext>
              </a:extLst>
            </p:cNvPr>
            <p:cNvGrpSpPr/>
            <p:nvPr/>
          </p:nvGrpSpPr>
          <p:grpSpPr>
            <a:xfrm>
              <a:off x="10172117" y="5348092"/>
              <a:ext cx="1250651" cy="870216"/>
              <a:chOff x="9201018" y="4682535"/>
              <a:chExt cx="1250651" cy="870216"/>
            </a:xfrm>
          </p:grpSpPr>
          <p:sp>
            <p:nvSpPr>
              <p:cNvPr id="13" name="Rounded Rectangle 12">
                <a:extLst>
                  <a:ext uri="{FF2B5EF4-FFF2-40B4-BE49-F238E27FC236}">
                    <a16:creationId xmlns:a16="http://schemas.microsoft.com/office/drawing/2014/main" id="{DF71C3F0-9A45-464E-A2A9-013799B9A9D0}"/>
                  </a:ext>
                </a:extLst>
              </p:cNvPr>
              <p:cNvSpPr/>
              <p:nvPr/>
            </p:nvSpPr>
            <p:spPr>
              <a:xfrm rot="2530045">
                <a:off x="9970440" y="5397108"/>
                <a:ext cx="481229" cy="15564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14" name="Rounded Rectangle 13">
                <a:extLst>
                  <a:ext uri="{FF2B5EF4-FFF2-40B4-BE49-F238E27FC236}">
                    <a16:creationId xmlns:a16="http://schemas.microsoft.com/office/drawing/2014/main" id="{B4B1FFB3-7A1E-2142-8E6D-E2438182960A}"/>
                  </a:ext>
                </a:extLst>
              </p:cNvPr>
              <p:cNvSpPr/>
              <p:nvPr/>
            </p:nvSpPr>
            <p:spPr>
              <a:xfrm rot="2530045">
                <a:off x="9201018" y="4682535"/>
                <a:ext cx="481229" cy="15564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15" name="Rounded Rectangle 14">
                <a:extLst>
                  <a:ext uri="{FF2B5EF4-FFF2-40B4-BE49-F238E27FC236}">
                    <a16:creationId xmlns:a16="http://schemas.microsoft.com/office/drawing/2014/main" id="{5697EFCF-59FE-2447-ABDD-991DD21DF235}"/>
                  </a:ext>
                </a:extLst>
              </p:cNvPr>
              <p:cNvSpPr/>
              <p:nvPr/>
            </p:nvSpPr>
            <p:spPr>
              <a:xfrm rot="2530045">
                <a:off x="9471446" y="4900505"/>
                <a:ext cx="708931" cy="41858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grpSp>
        <p:pic>
          <p:nvPicPr>
            <p:cNvPr id="11" name="Picture 12" descr="Image result for cell body clipart neuron">
              <a:hlinkClick r:id="rId3"/>
              <a:extLst>
                <a:ext uri="{FF2B5EF4-FFF2-40B4-BE49-F238E27FC236}">
                  <a16:creationId xmlns:a16="http://schemas.microsoft.com/office/drawing/2014/main" id="{EE59CD62-0250-144E-86D2-ADCFE61B617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68970"/>
            <a:stretch/>
          </p:blipFill>
          <p:spPr bwMode="auto">
            <a:xfrm rot="2111505">
              <a:off x="8912208" y="3268335"/>
              <a:ext cx="1640110" cy="2642815"/>
            </a:xfrm>
            <a:prstGeom prst="rect">
              <a:avLst/>
            </a:prstGeom>
            <a:noFill/>
            <a:extLst>
              <a:ext uri="{909E8E84-426E-40DD-AFC4-6F175D3DCCD1}">
                <a14:hiddenFill xmlns:a14="http://schemas.microsoft.com/office/drawing/2010/main">
                  <a:solidFill>
                    <a:srgbClr val="FFFFFF"/>
                  </a:solidFill>
                </a14:hiddenFill>
              </a:ext>
            </a:extLst>
          </p:spPr>
        </p:pic>
        <p:sp>
          <p:nvSpPr>
            <p:cNvPr id="12" name="Rounded Rectangle 11">
              <a:extLst>
                <a:ext uri="{FF2B5EF4-FFF2-40B4-BE49-F238E27FC236}">
                  <a16:creationId xmlns:a16="http://schemas.microsoft.com/office/drawing/2014/main" id="{FB6ABCB1-1C22-574B-B781-3A469E95D1A6}"/>
                </a:ext>
              </a:extLst>
            </p:cNvPr>
            <p:cNvSpPr/>
            <p:nvPr/>
          </p:nvSpPr>
          <p:spPr>
            <a:xfrm rot="2530045">
              <a:off x="11260334" y="6302153"/>
              <a:ext cx="708931" cy="41858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grpSp>
      <p:sp>
        <p:nvSpPr>
          <p:cNvPr id="16" name="Rounded Rectangle 15">
            <a:extLst>
              <a:ext uri="{FF2B5EF4-FFF2-40B4-BE49-F238E27FC236}">
                <a16:creationId xmlns:a16="http://schemas.microsoft.com/office/drawing/2014/main" id="{2145921A-4025-1747-84CE-A9F415DEF362}"/>
              </a:ext>
            </a:extLst>
          </p:cNvPr>
          <p:cNvSpPr/>
          <p:nvPr/>
        </p:nvSpPr>
        <p:spPr>
          <a:xfrm rot="34018">
            <a:off x="8129631" y="3840679"/>
            <a:ext cx="654838" cy="21621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17" name="Rounded Rectangle 16">
            <a:extLst>
              <a:ext uri="{FF2B5EF4-FFF2-40B4-BE49-F238E27FC236}">
                <a16:creationId xmlns:a16="http://schemas.microsoft.com/office/drawing/2014/main" id="{558D0BEB-49FF-534F-8BBF-28088801EC09}"/>
              </a:ext>
            </a:extLst>
          </p:cNvPr>
          <p:cNvSpPr/>
          <p:nvPr/>
        </p:nvSpPr>
        <p:spPr>
          <a:xfrm rot="34018">
            <a:off x="9694936" y="3837170"/>
            <a:ext cx="654838" cy="21621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18" name="Rounded Rectangle 17">
            <a:extLst>
              <a:ext uri="{FF2B5EF4-FFF2-40B4-BE49-F238E27FC236}">
                <a16:creationId xmlns:a16="http://schemas.microsoft.com/office/drawing/2014/main" id="{ABAD3C38-39FC-5A49-BA34-69F4E4B31CC3}"/>
              </a:ext>
            </a:extLst>
          </p:cNvPr>
          <p:cNvSpPr/>
          <p:nvPr/>
        </p:nvSpPr>
        <p:spPr>
          <a:xfrm rot="34018">
            <a:off x="11277347" y="3832943"/>
            <a:ext cx="915759" cy="21915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19" name="Rounded Rectangle 18">
            <a:extLst>
              <a:ext uri="{FF2B5EF4-FFF2-40B4-BE49-F238E27FC236}">
                <a16:creationId xmlns:a16="http://schemas.microsoft.com/office/drawing/2014/main" id="{83F24E93-C894-BD4B-822F-0C4B63BE3FA0}"/>
              </a:ext>
            </a:extLst>
          </p:cNvPr>
          <p:cNvSpPr/>
          <p:nvPr/>
        </p:nvSpPr>
        <p:spPr>
          <a:xfrm rot="34018">
            <a:off x="7198385" y="3623192"/>
            <a:ext cx="964687" cy="581491"/>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20" name="Rounded Rectangle 19">
            <a:extLst>
              <a:ext uri="{FF2B5EF4-FFF2-40B4-BE49-F238E27FC236}">
                <a16:creationId xmlns:a16="http://schemas.microsoft.com/office/drawing/2014/main" id="{EBE1D31D-74AF-7E47-8AFE-37B3717193FC}"/>
              </a:ext>
            </a:extLst>
          </p:cNvPr>
          <p:cNvSpPr/>
          <p:nvPr/>
        </p:nvSpPr>
        <p:spPr>
          <a:xfrm rot="34018">
            <a:off x="8751029" y="3623192"/>
            <a:ext cx="964687" cy="581491"/>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21" name="Rounded Rectangle 20">
            <a:extLst>
              <a:ext uri="{FF2B5EF4-FFF2-40B4-BE49-F238E27FC236}">
                <a16:creationId xmlns:a16="http://schemas.microsoft.com/office/drawing/2014/main" id="{58D5CEED-E2AC-F94C-B3F4-9AD8456E03BA}"/>
              </a:ext>
            </a:extLst>
          </p:cNvPr>
          <p:cNvSpPr/>
          <p:nvPr/>
        </p:nvSpPr>
        <p:spPr>
          <a:xfrm rot="34018">
            <a:off x="10327173" y="3649015"/>
            <a:ext cx="964687" cy="581491"/>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27" name="Right Arrow 26">
            <a:extLst>
              <a:ext uri="{FF2B5EF4-FFF2-40B4-BE49-F238E27FC236}">
                <a16:creationId xmlns:a16="http://schemas.microsoft.com/office/drawing/2014/main" id="{BF2FE863-B524-F349-9C77-74ECEEACBDE2}"/>
              </a:ext>
            </a:extLst>
          </p:cNvPr>
          <p:cNvSpPr/>
          <p:nvPr/>
        </p:nvSpPr>
        <p:spPr>
          <a:xfrm>
            <a:off x="4454882" y="3828417"/>
            <a:ext cx="475040" cy="22820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 name="Right Arrow 27">
            <a:extLst>
              <a:ext uri="{FF2B5EF4-FFF2-40B4-BE49-F238E27FC236}">
                <a16:creationId xmlns:a16="http://schemas.microsoft.com/office/drawing/2014/main" id="{B734C0CE-5F69-6C4E-A467-86FA650F65F6}"/>
              </a:ext>
            </a:extLst>
          </p:cNvPr>
          <p:cNvSpPr/>
          <p:nvPr/>
        </p:nvSpPr>
        <p:spPr>
          <a:xfrm>
            <a:off x="5987835" y="3837444"/>
            <a:ext cx="465826" cy="21917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 name="Right Arrow 28">
            <a:extLst>
              <a:ext uri="{FF2B5EF4-FFF2-40B4-BE49-F238E27FC236}">
                <a16:creationId xmlns:a16="http://schemas.microsoft.com/office/drawing/2014/main" id="{EBE849DA-91B8-1841-9530-A2DC5AB959A6}"/>
              </a:ext>
            </a:extLst>
          </p:cNvPr>
          <p:cNvSpPr/>
          <p:nvPr/>
        </p:nvSpPr>
        <p:spPr>
          <a:xfrm>
            <a:off x="7436821" y="3828417"/>
            <a:ext cx="465826" cy="21917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 name="Right Arrow 29">
            <a:extLst>
              <a:ext uri="{FF2B5EF4-FFF2-40B4-BE49-F238E27FC236}">
                <a16:creationId xmlns:a16="http://schemas.microsoft.com/office/drawing/2014/main" id="{0F9B37C5-528A-F44B-BFAF-2A4A3798E6EF}"/>
              </a:ext>
            </a:extLst>
          </p:cNvPr>
          <p:cNvSpPr/>
          <p:nvPr/>
        </p:nvSpPr>
        <p:spPr>
          <a:xfrm>
            <a:off x="8989465" y="3828417"/>
            <a:ext cx="465826" cy="21917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 name="Explosion 2 31">
            <a:extLst>
              <a:ext uri="{FF2B5EF4-FFF2-40B4-BE49-F238E27FC236}">
                <a16:creationId xmlns:a16="http://schemas.microsoft.com/office/drawing/2014/main" id="{1EAC1160-F0FF-7047-BA8F-E5CFC5C403D7}"/>
              </a:ext>
            </a:extLst>
          </p:cNvPr>
          <p:cNvSpPr/>
          <p:nvPr/>
        </p:nvSpPr>
        <p:spPr>
          <a:xfrm>
            <a:off x="4435191" y="3347048"/>
            <a:ext cx="485517" cy="490395"/>
          </a:xfrm>
          <a:prstGeom prst="irregularSeal2">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Explosion 2 32">
            <a:extLst>
              <a:ext uri="{FF2B5EF4-FFF2-40B4-BE49-F238E27FC236}">
                <a16:creationId xmlns:a16="http://schemas.microsoft.com/office/drawing/2014/main" id="{527D0345-4B78-9947-97B7-C0C63B4B9DAA}"/>
              </a:ext>
            </a:extLst>
          </p:cNvPr>
          <p:cNvSpPr/>
          <p:nvPr/>
        </p:nvSpPr>
        <p:spPr>
          <a:xfrm>
            <a:off x="7473929" y="3980908"/>
            <a:ext cx="465826" cy="439718"/>
          </a:xfrm>
          <a:prstGeom prst="irregularSeal2">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xplosion 1 33">
            <a:extLst>
              <a:ext uri="{FF2B5EF4-FFF2-40B4-BE49-F238E27FC236}">
                <a16:creationId xmlns:a16="http://schemas.microsoft.com/office/drawing/2014/main" id="{9E6D2286-1887-FF41-A686-4CD841336CB3}"/>
              </a:ext>
            </a:extLst>
          </p:cNvPr>
          <p:cNvSpPr/>
          <p:nvPr/>
        </p:nvSpPr>
        <p:spPr>
          <a:xfrm>
            <a:off x="10567389" y="3456584"/>
            <a:ext cx="475040" cy="524324"/>
          </a:xfrm>
          <a:prstGeom prst="irregularSeal1">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Up Arrow 35">
            <a:extLst>
              <a:ext uri="{FF2B5EF4-FFF2-40B4-BE49-F238E27FC236}">
                <a16:creationId xmlns:a16="http://schemas.microsoft.com/office/drawing/2014/main" id="{91EECA6C-2B0D-D540-85DA-BD661CA996B8}"/>
              </a:ext>
            </a:extLst>
          </p:cNvPr>
          <p:cNvSpPr/>
          <p:nvPr/>
        </p:nvSpPr>
        <p:spPr>
          <a:xfrm>
            <a:off x="4454882" y="3136898"/>
            <a:ext cx="341405" cy="481534"/>
          </a:xfrm>
          <a:prstGeom prs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Arrow 30">
            <a:extLst>
              <a:ext uri="{FF2B5EF4-FFF2-40B4-BE49-F238E27FC236}">
                <a16:creationId xmlns:a16="http://schemas.microsoft.com/office/drawing/2014/main" id="{ECEBFC54-3455-E64D-A52F-55FCA98AA5D8}"/>
              </a:ext>
            </a:extLst>
          </p:cNvPr>
          <p:cNvSpPr/>
          <p:nvPr/>
        </p:nvSpPr>
        <p:spPr>
          <a:xfrm>
            <a:off x="10593898" y="3837444"/>
            <a:ext cx="465826" cy="21917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 name="Up Arrow 40">
            <a:extLst>
              <a:ext uri="{FF2B5EF4-FFF2-40B4-BE49-F238E27FC236}">
                <a16:creationId xmlns:a16="http://schemas.microsoft.com/office/drawing/2014/main" id="{AA0FBE3C-65E7-D44B-9137-175CB7D6A4DE}"/>
              </a:ext>
            </a:extLst>
          </p:cNvPr>
          <p:cNvSpPr/>
          <p:nvPr/>
        </p:nvSpPr>
        <p:spPr>
          <a:xfrm rot="10800000">
            <a:off x="7540733" y="4121166"/>
            <a:ext cx="341405" cy="481534"/>
          </a:xfrm>
          <a:prstGeom prs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Up Arrow 41">
            <a:extLst>
              <a:ext uri="{FF2B5EF4-FFF2-40B4-BE49-F238E27FC236}">
                <a16:creationId xmlns:a16="http://schemas.microsoft.com/office/drawing/2014/main" id="{AF3BB0CB-5CA6-4A45-B2A4-0BBE54D3909F}"/>
              </a:ext>
            </a:extLst>
          </p:cNvPr>
          <p:cNvSpPr/>
          <p:nvPr/>
        </p:nvSpPr>
        <p:spPr>
          <a:xfrm>
            <a:off x="10623785" y="3215817"/>
            <a:ext cx="341405" cy="481534"/>
          </a:xfrm>
          <a:prstGeom prs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DABB2625-1BE2-5844-97BD-C1571AEC626A}"/>
              </a:ext>
            </a:extLst>
          </p:cNvPr>
          <p:cNvSpPr/>
          <p:nvPr/>
        </p:nvSpPr>
        <p:spPr>
          <a:xfrm>
            <a:off x="3944059" y="6614692"/>
            <a:ext cx="4553378" cy="257891"/>
          </a:xfrm>
          <a:prstGeom prst="rect">
            <a:avLst/>
          </a:prstGeom>
        </p:spPr>
        <p:txBody>
          <a:bodyPr wrap="square">
            <a:spAutoFit/>
          </a:bodyPr>
          <a:lstStyle/>
          <a:p>
            <a:pPr>
              <a:lnSpc>
                <a:spcPct val="150000"/>
              </a:lnSpc>
            </a:pPr>
            <a:r>
              <a:rPr lang="en-US" sz="800" dirty="0"/>
              <a:t>Rose, John W., et al. “Lectures: Pathology.” </a:t>
            </a:r>
            <a:r>
              <a:rPr lang="en-US" sz="800" i="1" dirty="0"/>
              <a:t>Multiple Sclerosis</a:t>
            </a:r>
            <a:r>
              <a:rPr lang="en-US" sz="800" dirty="0"/>
              <a:t>, </a:t>
            </a:r>
            <a:r>
              <a:rPr lang="en-US" sz="800" dirty="0" err="1"/>
              <a:t>library.med.utah.edu</a:t>
            </a:r>
            <a:r>
              <a:rPr lang="en-US" sz="800" dirty="0"/>
              <a:t>/kw/</a:t>
            </a:r>
            <a:r>
              <a:rPr lang="en-US" sz="800" dirty="0" err="1"/>
              <a:t>ms</a:t>
            </a:r>
            <a:r>
              <a:rPr lang="en-US" sz="800" dirty="0"/>
              <a:t>/path.html#1.</a:t>
            </a:r>
          </a:p>
        </p:txBody>
      </p:sp>
    </p:spTree>
    <p:extLst>
      <p:ext uri="{BB962C8B-B14F-4D97-AF65-F5344CB8AC3E}">
        <p14:creationId xmlns:p14="http://schemas.microsoft.com/office/powerpoint/2010/main" val="2973924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200"/>
                                  </p:stCondLst>
                                  <p:childTnLst>
                                    <p:set>
                                      <p:cBhvr>
                                        <p:cTn id="9" dur="1" fill="hold">
                                          <p:stCondLst>
                                            <p:cond delay="0"/>
                                          </p:stCondLst>
                                        </p:cTn>
                                        <p:tgtEl>
                                          <p:spTgt spid="28"/>
                                        </p:tgtEl>
                                        <p:attrNameLst>
                                          <p:attrName>style.visibility</p:attrName>
                                        </p:attrNameLst>
                                      </p:cBhvr>
                                      <p:to>
                                        <p:strVal val="visible"/>
                                      </p:to>
                                    </p:set>
                                  </p:childTnLst>
                                </p:cTn>
                              </p:par>
                            </p:childTnLst>
                          </p:cTn>
                        </p:par>
                        <p:par>
                          <p:cTn id="10" fill="hold">
                            <p:stCondLst>
                              <p:cond delay="200"/>
                            </p:stCondLst>
                            <p:childTnLst>
                              <p:par>
                                <p:cTn id="11" presetID="1" presetClass="entr" presetSubtype="0" fill="hold" grpId="0" nodeType="afterEffect">
                                  <p:stCondLst>
                                    <p:cond delay="200"/>
                                  </p:stCondLst>
                                  <p:childTnLst>
                                    <p:set>
                                      <p:cBhvr>
                                        <p:cTn id="12" dur="1" fill="hold">
                                          <p:stCondLst>
                                            <p:cond delay="0"/>
                                          </p:stCondLst>
                                        </p:cTn>
                                        <p:tgtEl>
                                          <p:spTgt spid="29"/>
                                        </p:tgtEl>
                                        <p:attrNameLst>
                                          <p:attrName>style.visibility</p:attrName>
                                        </p:attrNameLst>
                                      </p:cBhvr>
                                      <p:to>
                                        <p:strVal val="visible"/>
                                      </p:to>
                                    </p:set>
                                  </p:childTnLst>
                                </p:cTn>
                              </p:par>
                            </p:childTnLst>
                          </p:cTn>
                        </p:par>
                        <p:par>
                          <p:cTn id="13" fill="hold">
                            <p:stCondLst>
                              <p:cond delay="400"/>
                            </p:stCondLst>
                            <p:childTnLst>
                              <p:par>
                                <p:cTn id="14" presetID="1" presetClass="entr" presetSubtype="0" fill="hold" grpId="0" nodeType="afterEffect">
                                  <p:stCondLst>
                                    <p:cond delay="200"/>
                                  </p:stCondLst>
                                  <p:childTnLst>
                                    <p:set>
                                      <p:cBhvr>
                                        <p:cTn id="15" dur="1" fill="hold">
                                          <p:stCondLst>
                                            <p:cond delay="0"/>
                                          </p:stCondLst>
                                        </p:cTn>
                                        <p:tgtEl>
                                          <p:spTgt spid="30"/>
                                        </p:tgtEl>
                                        <p:attrNameLst>
                                          <p:attrName>style.visibility</p:attrName>
                                        </p:attrNameLst>
                                      </p:cBhvr>
                                      <p:to>
                                        <p:strVal val="visible"/>
                                      </p:to>
                                    </p:set>
                                  </p:childTnLst>
                                </p:cTn>
                              </p:par>
                            </p:childTnLst>
                          </p:cTn>
                        </p:par>
                        <p:par>
                          <p:cTn id="16" fill="hold">
                            <p:stCondLst>
                              <p:cond delay="600"/>
                            </p:stCondLst>
                            <p:childTnLst>
                              <p:par>
                                <p:cTn id="17" presetID="1" presetClass="entr" presetSubtype="0" fill="hold" grpId="0" nodeType="afterEffect">
                                  <p:stCondLst>
                                    <p:cond delay="20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27"/>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28"/>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29"/>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30"/>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3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2"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6"/>
                                        </p:tgtEl>
                                        <p:attrNameLst>
                                          <p:attrName>style.visibility</p:attrName>
                                        </p:attrNameLst>
                                      </p:cBhvr>
                                      <p:to>
                                        <p:strVal val="visible"/>
                                      </p:to>
                                    </p:set>
                                  </p:childTnLst>
                                </p:cTn>
                              </p:par>
                            </p:childTnLst>
                          </p:cTn>
                        </p:par>
                        <p:par>
                          <p:cTn id="45" fill="hold">
                            <p:stCondLst>
                              <p:cond delay="0"/>
                            </p:stCondLst>
                            <p:childTnLst>
                              <p:par>
                                <p:cTn id="46" presetID="1" presetClass="entr" presetSubtype="0" fill="hold" grpId="2" nodeType="afterEffect">
                                  <p:stCondLst>
                                    <p:cond delay="1000"/>
                                  </p:stCondLst>
                                  <p:childTnLst>
                                    <p:set>
                                      <p:cBhvr>
                                        <p:cTn id="47" dur="1" fill="hold">
                                          <p:stCondLst>
                                            <p:cond delay="0"/>
                                          </p:stCondLst>
                                        </p:cTn>
                                        <p:tgtEl>
                                          <p:spTgt spid="28"/>
                                        </p:tgtEl>
                                        <p:attrNameLst>
                                          <p:attrName>style.visibility</p:attrName>
                                        </p:attrNameLst>
                                      </p:cBhvr>
                                      <p:to>
                                        <p:strVal val="visible"/>
                                      </p:to>
                                    </p:set>
                                  </p:childTnLst>
                                </p:cTn>
                              </p:par>
                            </p:childTnLst>
                          </p:cTn>
                        </p:par>
                        <p:par>
                          <p:cTn id="48" fill="hold">
                            <p:stCondLst>
                              <p:cond delay="1000"/>
                            </p:stCondLst>
                            <p:childTnLst>
                              <p:par>
                                <p:cTn id="49" presetID="1" presetClass="entr" presetSubtype="0" fill="hold" grpId="2" nodeType="afterEffect">
                                  <p:stCondLst>
                                    <p:cond delay="500"/>
                                  </p:stCondLst>
                                  <p:childTnLst>
                                    <p:set>
                                      <p:cBhvr>
                                        <p:cTn id="50" dur="1" fill="hold">
                                          <p:stCondLst>
                                            <p:cond delay="0"/>
                                          </p:stCondLst>
                                        </p:cTn>
                                        <p:tgtEl>
                                          <p:spTgt spid="29"/>
                                        </p:tgtEl>
                                        <p:attrNameLst>
                                          <p:attrName>style.visibility</p:attrName>
                                        </p:attrNameLst>
                                      </p:cBhvr>
                                      <p:to>
                                        <p:strVal val="visible"/>
                                      </p:to>
                                    </p:set>
                                  </p:childTnLst>
                                </p:cTn>
                              </p:par>
                            </p:childTnLst>
                          </p:cTn>
                        </p:par>
                        <p:par>
                          <p:cTn id="51" fill="hold">
                            <p:stCondLst>
                              <p:cond delay="1500"/>
                            </p:stCondLst>
                            <p:childTnLst>
                              <p:par>
                                <p:cTn id="52" presetID="1" presetClass="entr" presetSubtype="0" fill="hold" grpId="2" nodeType="afterEffect">
                                  <p:stCondLst>
                                    <p:cond delay="1000"/>
                                  </p:stCondLst>
                                  <p:childTnLst>
                                    <p:set>
                                      <p:cBhvr>
                                        <p:cTn id="53" dur="1" fill="hold">
                                          <p:stCondLst>
                                            <p:cond delay="0"/>
                                          </p:stCondLst>
                                        </p:cTn>
                                        <p:tgtEl>
                                          <p:spTgt spid="30"/>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41"/>
                                        </p:tgtEl>
                                        <p:attrNameLst>
                                          <p:attrName>style.visibility</p:attrName>
                                        </p:attrNameLst>
                                      </p:cBhvr>
                                      <p:to>
                                        <p:strVal val="visible"/>
                                      </p:to>
                                    </p:set>
                                  </p:childTnLst>
                                </p:cTn>
                              </p:par>
                            </p:childTnLst>
                          </p:cTn>
                        </p:par>
                        <p:par>
                          <p:cTn id="56" fill="hold">
                            <p:stCondLst>
                              <p:cond delay="2500"/>
                            </p:stCondLst>
                            <p:childTnLst>
                              <p:par>
                                <p:cTn id="57" presetID="1" presetClass="entr" presetSubtype="0" fill="hold" grpId="2" nodeType="afterEffect">
                                  <p:stCondLst>
                                    <p:cond delay="500"/>
                                  </p:stCondLst>
                                  <p:childTnLst>
                                    <p:set>
                                      <p:cBhvr>
                                        <p:cTn id="58" dur="1" fill="hold">
                                          <p:stCondLst>
                                            <p:cond delay="0"/>
                                          </p:stCondLst>
                                        </p:cTn>
                                        <p:tgtEl>
                                          <p:spTgt spid="31"/>
                                        </p:tgtEl>
                                        <p:attrNameLst>
                                          <p:attrName>style.visibility</p:attrName>
                                        </p:attrNameLst>
                                      </p:cBhvr>
                                      <p:to>
                                        <p:strVal val="visible"/>
                                      </p:to>
                                    </p:set>
                                  </p:childTnLst>
                                </p:cTn>
                              </p:par>
                            </p:childTnLst>
                          </p:cTn>
                        </p:par>
                        <p:par>
                          <p:cTn id="59" fill="hold">
                            <p:stCondLst>
                              <p:cond delay="3000"/>
                            </p:stCondLst>
                            <p:childTnLst>
                              <p:par>
                                <p:cTn id="60" presetID="1" presetClass="entr" presetSubtype="0" fill="hold" grpId="0" nodeType="afterEffect">
                                  <p:stCondLst>
                                    <p:cond delay="0"/>
                                  </p:stCondLst>
                                  <p:childTnLst>
                                    <p:set>
                                      <p:cBhvr>
                                        <p:cTn id="61"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7" grpId="1" animBg="1"/>
      <p:bldP spid="27" grpId="2" animBg="1"/>
      <p:bldP spid="28" grpId="0" animBg="1"/>
      <p:bldP spid="28" grpId="1" animBg="1"/>
      <p:bldP spid="28" grpId="2" animBg="1"/>
      <p:bldP spid="29" grpId="0" animBg="1"/>
      <p:bldP spid="29" grpId="1" animBg="1"/>
      <p:bldP spid="29" grpId="2" animBg="1"/>
      <p:bldP spid="30" grpId="0" animBg="1"/>
      <p:bldP spid="30" grpId="1" animBg="1"/>
      <p:bldP spid="30" grpId="2" animBg="1"/>
      <p:bldP spid="32" grpId="0" animBg="1"/>
      <p:bldP spid="33" grpId="0" animBg="1"/>
      <p:bldP spid="34" grpId="0" animBg="1"/>
      <p:bldP spid="36" grpId="0" animBg="1"/>
      <p:bldP spid="31" grpId="0" animBg="1"/>
      <p:bldP spid="31" grpId="1" animBg="1"/>
      <p:bldP spid="31" grpId="2" animBg="1"/>
      <p:bldP spid="41" grpId="0" animBg="1"/>
      <p:bldP spid="4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30376-C56A-AE47-94B1-92588B6B3226}"/>
              </a:ext>
            </a:extLst>
          </p:cNvPr>
          <p:cNvSpPr>
            <a:spLocks noGrp="1"/>
          </p:cNvSpPr>
          <p:nvPr>
            <p:ph type="title"/>
          </p:nvPr>
        </p:nvSpPr>
        <p:spPr>
          <a:xfrm>
            <a:off x="828136" y="-103277"/>
            <a:ext cx="10788510" cy="1325563"/>
          </a:xfrm>
        </p:spPr>
        <p:txBody>
          <a:bodyPr/>
          <a:lstStyle/>
          <a:p>
            <a:pPr algn="ctr"/>
            <a:r>
              <a:rPr lang="en-US" dirty="0"/>
              <a:t>What are the Symptoms of Multiple Sclerosis?</a:t>
            </a:r>
          </a:p>
        </p:txBody>
      </p:sp>
      <p:grpSp>
        <p:nvGrpSpPr>
          <p:cNvPr id="46" name="Group 45">
            <a:extLst>
              <a:ext uri="{FF2B5EF4-FFF2-40B4-BE49-F238E27FC236}">
                <a16:creationId xmlns:a16="http://schemas.microsoft.com/office/drawing/2014/main" id="{725D0CF5-F92F-674E-8680-49095C41CBFC}"/>
              </a:ext>
            </a:extLst>
          </p:cNvPr>
          <p:cNvGrpSpPr/>
          <p:nvPr/>
        </p:nvGrpSpPr>
        <p:grpSpPr>
          <a:xfrm>
            <a:off x="7230404" y="2193243"/>
            <a:ext cx="1706521" cy="3140015"/>
            <a:chOff x="5244860" y="2139351"/>
            <a:chExt cx="1706521" cy="3140015"/>
          </a:xfrm>
        </p:grpSpPr>
        <p:pic>
          <p:nvPicPr>
            <p:cNvPr id="10254" name="Picture 14" descr="Related image">
              <a:hlinkClick r:id="rId3"/>
              <a:extLst>
                <a:ext uri="{FF2B5EF4-FFF2-40B4-BE49-F238E27FC236}">
                  <a16:creationId xmlns:a16="http://schemas.microsoft.com/office/drawing/2014/main" id="{5EC8420D-3C19-CE4E-B016-2C08FE8A12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44860" y="2156844"/>
              <a:ext cx="1706521" cy="3122522"/>
            </a:xfrm>
            <a:prstGeom prst="rect">
              <a:avLst/>
            </a:prstGeom>
            <a:noFill/>
            <a:extLst>
              <a:ext uri="{909E8E84-426E-40DD-AFC4-6F175D3DCCD1}">
                <a14:hiddenFill xmlns:a14="http://schemas.microsoft.com/office/drawing/2010/main">
                  <a:solidFill>
                    <a:srgbClr val="FFFFFF"/>
                  </a:solidFill>
                </a14:hiddenFill>
              </a:ext>
            </a:extLst>
          </p:spPr>
        </p:pic>
        <p:sp>
          <p:nvSpPr>
            <p:cNvPr id="5" name="Oval 4">
              <a:extLst>
                <a:ext uri="{FF2B5EF4-FFF2-40B4-BE49-F238E27FC236}">
                  <a16:creationId xmlns:a16="http://schemas.microsoft.com/office/drawing/2014/main" id="{5EFA72B4-616B-704D-B31A-EDE7E2C9A995}"/>
                </a:ext>
              </a:extLst>
            </p:cNvPr>
            <p:cNvSpPr/>
            <p:nvPr/>
          </p:nvSpPr>
          <p:spPr>
            <a:xfrm>
              <a:off x="5380258" y="3115174"/>
              <a:ext cx="275905" cy="2734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2FAD8693-0C53-E149-9DE6-6C12F03B3027}"/>
                </a:ext>
              </a:extLst>
            </p:cNvPr>
            <p:cNvSpPr/>
            <p:nvPr/>
          </p:nvSpPr>
          <p:spPr>
            <a:xfrm>
              <a:off x="6342091" y="4268591"/>
              <a:ext cx="275905" cy="273453"/>
            </a:xfrm>
            <a:prstGeom prst="ellipse">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EAEAC651-E13B-364E-AD50-F19E3F8819E2}"/>
                </a:ext>
              </a:extLst>
            </p:cNvPr>
            <p:cNvSpPr/>
            <p:nvPr/>
          </p:nvSpPr>
          <p:spPr>
            <a:xfrm>
              <a:off x="6204139" y="2139351"/>
              <a:ext cx="275905" cy="273453"/>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E0082"/>
                </a:solidFill>
              </a:endParaRPr>
            </a:p>
          </p:txBody>
        </p:sp>
      </p:grpSp>
      <p:grpSp>
        <p:nvGrpSpPr>
          <p:cNvPr id="48" name="Group 47">
            <a:extLst>
              <a:ext uri="{FF2B5EF4-FFF2-40B4-BE49-F238E27FC236}">
                <a16:creationId xmlns:a16="http://schemas.microsoft.com/office/drawing/2014/main" id="{B76FDEC4-5AAF-3049-B095-2D90423D2967}"/>
              </a:ext>
            </a:extLst>
          </p:cNvPr>
          <p:cNvGrpSpPr/>
          <p:nvPr/>
        </p:nvGrpSpPr>
        <p:grpSpPr>
          <a:xfrm>
            <a:off x="8798973" y="2202128"/>
            <a:ext cx="1706521" cy="3122522"/>
            <a:chOff x="7770654" y="2139351"/>
            <a:chExt cx="1706521" cy="3122522"/>
          </a:xfrm>
        </p:grpSpPr>
        <p:pic>
          <p:nvPicPr>
            <p:cNvPr id="14" name="Picture 14" descr="Related image">
              <a:hlinkClick r:id="rId3"/>
              <a:extLst>
                <a:ext uri="{FF2B5EF4-FFF2-40B4-BE49-F238E27FC236}">
                  <a16:creationId xmlns:a16="http://schemas.microsoft.com/office/drawing/2014/main" id="{024141B4-BAEA-9548-9F59-FD6D26DA2A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0654" y="2139351"/>
              <a:ext cx="1706521" cy="3122522"/>
            </a:xfrm>
            <a:prstGeom prst="rect">
              <a:avLst/>
            </a:prstGeom>
            <a:noFill/>
            <a:extLst>
              <a:ext uri="{909E8E84-426E-40DD-AFC4-6F175D3DCCD1}">
                <a14:hiddenFill xmlns:a14="http://schemas.microsoft.com/office/drawing/2010/main">
                  <a:solidFill>
                    <a:srgbClr val="FFFFFF"/>
                  </a:solidFill>
                </a14:hiddenFill>
              </a:ext>
            </a:extLst>
          </p:spPr>
        </p:pic>
        <p:sp>
          <p:nvSpPr>
            <p:cNvPr id="17" name="Oval 16">
              <a:extLst>
                <a:ext uri="{FF2B5EF4-FFF2-40B4-BE49-F238E27FC236}">
                  <a16:creationId xmlns:a16="http://schemas.microsoft.com/office/drawing/2014/main" id="{36366F03-678B-BA40-B291-0AF4B46BA50A}"/>
                </a:ext>
              </a:extLst>
            </p:cNvPr>
            <p:cNvSpPr/>
            <p:nvPr/>
          </p:nvSpPr>
          <p:spPr>
            <a:xfrm>
              <a:off x="8986177" y="2606830"/>
              <a:ext cx="275905" cy="2734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117B8281-71FB-DB49-B21C-CED60A956D69}"/>
                </a:ext>
              </a:extLst>
            </p:cNvPr>
            <p:cNvSpPr/>
            <p:nvPr/>
          </p:nvSpPr>
          <p:spPr>
            <a:xfrm>
              <a:off x="7770654" y="3581378"/>
              <a:ext cx="275905" cy="273453"/>
            </a:xfrm>
            <a:prstGeom prst="ellipse">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C7D69526-4D88-684D-B494-32BF15B13EC8}"/>
                </a:ext>
              </a:extLst>
            </p:cNvPr>
            <p:cNvSpPr/>
            <p:nvPr/>
          </p:nvSpPr>
          <p:spPr>
            <a:xfrm>
              <a:off x="8767753" y="4751153"/>
              <a:ext cx="275905" cy="273453"/>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E0082"/>
                </a:solidFill>
              </a:endParaRPr>
            </a:p>
          </p:txBody>
        </p:sp>
      </p:grpSp>
      <p:grpSp>
        <p:nvGrpSpPr>
          <p:cNvPr id="50" name="Group 49">
            <a:extLst>
              <a:ext uri="{FF2B5EF4-FFF2-40B4-BE49-F238E27FC236}">
                <a16:creationId xmlns:a16="http://schemas.microsoft.com/office/drawing/2014/main" id="{FC5E14F2-B153-C24D-9DF3-5E22E05B0396}"/>
              </a:ext>
            </a:extLst>
          </p:cNvPr>
          <p:cNvGrpSpPr/>
          <p:nvPr/>
        </p:nvGrpSpPr>
        <p:grpSpPr>
          <a:xfrm>
            <a:off x="10299077" y="2156844"/>
            <a:ext cx="1706521" cy="3122522"/>
            <a:chOff x="10296448" y="2156844"/>
            <a:chExt cx="1706521" cy="3122522"/>
          </a:xfrm>
        </p:grpSpPr>
        <p:pic>
          <p:nvPicPr>
            <p:cNvPr id="15" name="Picture 14" descr="Related image">
              <a:hlinkClick r:id="rId3"/>
              <a:extLst>
                <a:ext uri="{FF2B5EF4-FFF2-40B4-BE49-F238E27FC236}">
                  <a16:creationId xmlns:a16="http://schemas.microsoft.com/office/drawing/2014/main" id="{2644EEEE-89BC-C84B-BFE7-5540B3E652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96448" y="2156844"/>
              <a:ext cx="1706521" cy="3122522"/>
            </a:xfrm>
            <a:prstGeom prst="rect">
              <a:avLst/>
            </a:prstGeom>
            <a:noFill/>
            <a:extLst>
              <a:ext uri="{909E8E84-426E-40DD-AFC4-6F175D3DCCD1}">
                <a14:hiddenFill xmlns:a14="http://schemas.microsoft.com/office/drawing/2010/main">
                  <a:solidFill>
                    <a:srgbClr val="FFFFFF"/>
                  </a:solidFill>
                </a14:hiddenFill>
              </a:ext>
            </a:extLst>
          </p:spPr>
        </p:pic>
        <p:sp>
          <p:nvSpPr>
            <p:cNvPr id="18" name="Oval 17">
              <a:extLst>
                <a:ext uri="{FF2B5EF4-FFF2-40B4-BE49-F238E27FC236}">
                  <a16:creationId xmlns:a16="http://schemas.microsoft.com/office/drawing/2014/main" id="{97F43914-AFD2-C04C-A2D8-369F185D5DF1}"/>
                </a:ext>
              </a:extLst>
            </p:cNvPr>
            <p:cNvSpPr/>
            <p:nvPr/>
          </p:nvSpPr>
          <p:spPr>
            <a:xfrm>
              <a:off x="10820154" y="4626185"/>
              <a:ext cx="275905" cy="2734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C7952A65-3084-8544-911E-A71409568974}"/>
                </a:ext>
              </a:extLst>
            </p:cNvPr>
            <p:cNvSpPr/>
            <p:nvPr/>
          </p:nvSpPr>
          <p:spPr>
            <a:xfrm>
              <a:off x="11698323" y="2859249"/>
              <a:ext cx="275905" cy="273453"/>
            </a:xfrm>
            <a:prstGeom prst="ellipse">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5356F441-18C2-074E-B0A8-48478A86EE6A}"/>
                </a:ext>
              </a:extLst>
            </p:cNvPr>
            <p:cNvSpPr/>
            <p:nvPr/>
          </p:nvSpPr>
          <p:spPr>
            <a:xfrm>
              <a:off x="11338112" y="4340973"/>
              <a:ext cx="275905" cy="273453"/>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E0082"/>
                </a:solidFill>
              </a:endParaRPr>
            </a:p>
          </p:txBody>
        </p:sp>
      </p:grpSp>
      <p:pic>
        <p:nvPicPr>
          <p:cNvPr id="11" name="Picture 10">
            <a:extLst>
              <a:ext uri="{FF2B5EF4-FFF2-40B4-BE49-F238E27FC236}">
                <a16:creationId xmlns:a16="http://schemas.microsoft.com/office/drawing/2014/main" id="{F46CAA1F-0FA2-BE47-8FC0-D32E1675FEFB}"/>
              </a:ext>
            </a:extLst>
          </p:cNvPr>
          <p:cNvPicPr>
            <a:picLocks noChangeAspect="1"/>
          </p:cNvPicPr>
          <p:nvPr/>
        </p:nvPicPr>
        <p:blipFill rotWithShape="1">
          <a:blip r:embed="rId5">
            <a:extLst>
              <a:ext uri="{BEBA8EAE-BF5A-486C-A8C5-ECC9F3942E4B}">
                <a14:imgProps xmlns:a14="http://schemas.microsoft.com/office/drawing/2010/main">
                  <a14:imgLayer r:embed="rId6">
                    <a14:imgEffect>
                      <a14:backgroundRemoval t="2864" b="99403" l="5247" r="91667">
                        <a14:foregroundMark x1="43827" y1="7995" x2="43827" y2="7995"/>
                        <a14:foregroundMark x1="43827" y1="6444" x2="43827" y2="6444"/>
                        <a14:foregroundMark x1="43827" y1="6444" x2="45679" y2="13484"/>
                        <a14:foregroundMark x1="45679" y1="2864" x2="45679" y2="2864"/>
                        <a14:foregroundMark x1="86728" y1="39141" x2="86728" y2="39141"/>
                        <a14:foregroundMark x1="87346" y1="31623" x2="87346" y2="31623"/>
                        <a14:foregroundMark x1="87346" y1="36874" x2="87346" y2="36874"/>
                        <a14:foregroundMark x1="91667" y1="39499" x2="91667" y2="39499"/>
                        <a14:foregroundMark x1="5247" y1="28759" x2="5247" y2="28759"/>
                        <a14:foregroundMark x1="34568" y1="94630" x2="34568" y2="94630"/>
                        <a14:foregroundMark x1="58951" y1="97494" x2="58951" y2="97494"/>
                        <a14:foregroundMark x1="31173" y1="99403" x2="31173" y2="99403"/>
                        <a14:foregroundMark x1="62346" y1="99403" x2="62346" y2="99403"/>
                      </a14:backgroundRemoval>
                    </a14:imgEffect>
                  </a14:imgLayer>
                </a14:imgProps>
              </a:ext>
            </a:extLst>
          </a:blip>
          <a:srcRect t="-741"/>
          <a:stretch/>
        </p:blipFill>
        <p:spPr>
          <a:xfrm>
            <a:off x="4059844" y="1421253"/>
            <a:ext cx="1811212" cy="4719256"/>
          </a:xfrm>
          <a:prstGeom prst="rect">
            <a:avLst/>
          </a:prstGeom>
        </p:spPr>
      </p:pic>
      <p:grpSp>
        <p:nvGrpSpPr>
          <p:cNvPr id="41" name="Group 40">
            <a:extLst>
              <a:ext uri="{FF2B5EF4-FFF2-40B4-BE49-F238E27FC236}">
                <a16:creationId xmlns:a16="http://schemas.microsoft.com/office/drawing/2014/main" id="{F578E1E5-0EC7-CB4A-A808-73F2A6842C99}"/>
              </a:ext>
            </a:extLst>
          </p:cNvPr>
          <p:cNvGrpSpPr/>
          <p:nvPr/>
        </p:nvGrpSpPr>
        <p:grpSpPr>
          <a:xfrm>
            <a:off x="615455" y="1457897"/>
            <a:ext cx="4589443" cy="769441"/>
            <a:chOff x="-819451" y="1438471"/>
            <a:chExt cx="4589443" cy="769441"/>
          </a:xfrm>
        </p:grpSpPr>
        <p:sp>
          <p:nvSpPr>
            <p:cNvPr id="37" name="Oval 36">
              <a:extLst>
                <a:ext uri="{FF2B5EF4-FFF2-40B4-BE49-F238E27FC236}">
                  <a16:creationId xmlns:a16="http://schemas.microsoft.com/office/drawing/2014/main" id="{1E9D32B2-4C46-274B-8689-185CEFA7C994}"/>
                </a:ext>
              </a:extLst>
            </p:cNvPr>
            <p:cNvSpPr/>
            <p:nvPr/>
          </p:nvSpPr>
          <p:spPr>
            <a:xfrm>
              <a:off x="3424936" y="1474256"/>
              <a:ext cx="345056" cy="305830"/>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31DE68D9-E039-A145-B894-20C187BB643C}"/>
                </a:ext>
              </a:extLst>
            </p:cNvPr>
            <p:cNvCxnSpPr>
              <a:cxnSpLocks/>
              <a:endCxn id="38" idx="3"/>
            </p:cNvCxnSpPr>
            <p:nvPr/>
          </p:nvCxnSpPr>
          <p:spPr>
            <a:xfrm flipH="1">
              <a:off x="1336059" y="1627171"/>
              <a:ext cx="2088878" cy="196021"/>
            </a:xfrm>
            <a:prstGeom prst="line">
              <a:avLst/>
            </a:prstGeom>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0E061BF5-49AB-2F4B-A96A-ACD673E0C9F6}"/>
                </a:ext>
              </a:extLst>
            </p:cNvPr>
            <p:cNvSpPr txBox="1"/>
            <p:nvPr/>
          </p:nvSpPr>
          <p:spPr>
            <a:xfrm>
              <a:off x="-819451" y="1438471"/>
              <a:ext cx="2155510" cy="769441"/>
            </a:xfrm>
            <a:prstGeom prst="rect">
              <a:avLst/>
            </a:prstGeom>
            <a:noFill/>
          </p:spPr>
          <p:txBody>
            <a:bodyPr wrap="square" rtlCol="0">
              <a:spAutoFit/>
            </a:bodyPr>
            <a:lstStyle/>
            <a:p>
              <a:pPr algn="ctr"/>
              <a:r>
                <a:rPr lang="en-US" sz="2200" b="1" dirty="0">
                  <a:solidFill>
                    <a:schemeClr val="accent1"/>
                  </a:solidFill>
                  <a:latin typeface="+mj-lt"/>
                </a:rPr>
                <a:t>BALANCE and COORDINATION</a:t>
              </a:r>
            </a:p>
          </p:txBody>
        </p:sp>
      </p:grpSp>
      <p:grpSp>
        <p:nvGrpSpPr>
          <p:cNvPr id="42" name="Group 41">
            <a:extLst>
              <a:ext uri="{FF2B5EF4-FFF2-40B4-BE49-F238E27FC236}">
                <a16:creationId xmlns:a16="http://schemas.microsoft.com/office/drawing/2014/main" id="{B0F5D25A-CF2A-3343-B1A7-68CA10C19E59}"/>
              </a:ext>
            </a:extLst>
          </p:cNvPr>
          <p:cNvGrpSpPr/>
          <p:nvPr/>
        </p:nvGrpSpPr>
        <p:grpSpPr>
          <a:xfrm>
            <a:off x="690113" y="1752510"/>
            <a:ext cx="4430142" cy="980172"/>
            <a:chOff x="-446915" y="1817245"/>
            <a:chExt cx="4430142" cy="980172"/>
          </a:xfrm>
        </p:grpSpPr>
        <p:sp>
          <p:nvSpPr>
            <p:cNvPr id="34" name="Oval 33">
              <a:extLst>
                <a:ext uri="{FF2B5EF4-FFF2-40B4-BE49-F238E27FC236}">
                  <a16:creationId xmlns:a16="http://schemas.microsoft.com/office/drawing/2014/main" id="{A3402939-67FA-CC40-BE3A-614D3A06CF72}"/>
                </a:ext>
              </a:extLst>
            </p:cNvPr>
            <p:cNvSpPr/>
            <p:nvPr/>
          </p:nvSpPr>
          <p:spPr>
            <a:xfrm>
              <a:off x="3638171" y="1817245"/>
              <a:ext cx="345056" cy="305830"/>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FE4A4D1A-770D-1840-8FF7-32E8B22E8C3D}"/>
                </a:ext>
              </a:extLst>
            </p:cNvPr>
            <p:cNvCxnSpPr>
              <a:cxnSpLocks/>
              <a:stCxn id="34" idx="3"/>
              <a:endCxn id="53" idx="3"/>
            </p:cNvCxnSpPr>
            <p:nvPr/>
          </p:nvCxnSpPr>
          <p:spPr>
            <a:xfrm flipH="1">
              <a:off x="1947786" y="2078287"/>
              <a:ext cx="1740917" cy="503687"/>
            </a:xfrm>
            <a:prstGeom prst="line">
              <a:avLst/>
            </a:prstGeom>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345603C0-B039-2643-AAB4-D75C317A73FD}"/>
                </a:ext>
              </a:extLst>
            </p:cNvPr>
            <p:cNvSpPr txBox="1"/>
            <p:nvPr/>
          </p:nvSpPr>
          <p:spPr>
            <a:xfrm>
              <a:off x="-446915" y="2366530"/>
              <a:ext cx="2394701" cy="430887"/>
            </a:xfrm>
            <a:prstGeom prst="rect">
              <a:avLst/>
            </a:prstGeom>
            <a:noFill/>
          </p:spPr>
          <p:txBody>
            <a:bodyPr wrap="square" rtlCol="0">
              <a:spAutoFit/>
            </a:bodyPr>
            <a:lstStyle/>
            <a:p>
              <a:pPr algn="ctr"/>
              <a:r>
                <a:rPr lang="en-US" sz="2200" b="1" dirty="0">
                  <a:solidFill>
                    <a:schemeClr val="accent1"/>
                  </a:solidFill>
                  <a:latin typeface="+mj-lt"/>
                </a:rPr>
                <a:t>VISUAL PROBLEMS</a:t>
              </a:r>
            </a:p>
          </p:txBody>
        </p:sp>
      </p:grpSp>
      <p:grpSp>
        <p:nvGrpSpPr>
          <p:cNvPr id="43" name="Group 42">
            <a:extLst>
              <a:ext uri="{FF2B5EF4-FFF2-40B4-BE49-F238E27FC236}">
                <a16:creationId xmlns:a16="http://schemas.microsoft.com/office/drawing/2014/main" id="{17D707DD-45A2-C149-A675-79AF62CB842B}"/>
              </a:ext>
            </a:extLst>
          </p:cNvPr>
          <p:cNvGrpSpPr/>
          <p:nvPr/>
        </p:nvGrpSpPr>
        <p:grpSpPr>
          <a:xfrm>
            <a:off x="1202005" y="2827696"/>
            <a:ext cx="4034296" cy="533571"/>
            <a:chOff x="11911" y="2827824"/>
            <a:chExt cx="4034296" cy="533571"/>
          </a:xfrm>
        </p:grpSpPr>
        <p:sp>
          <p:nvSpPr>
            <p:cNvPr id="12" name="Oval 11">
              <a:extLst>
                <a:ext uri="{FF2B5EF4-FFF2-40B4-BE49-F238E27FC236}">
                  <a16:creationId xmlns:a16="http://schemas.microsoft.com/office/drawing/2014/main" id="{E122E4A3-C73E-E845-888D-1FA63D162451}"/>
                </a:ext>
              </a:extLst>
            </p:cNvPr>
            <p:cNvSpPr/>
            <p:nvPr/>
          </p:nvSpPr>
          <p:spPr>
            <a:xfrm>
              <a:off x="3701151" y="2827824"/>
              <a:ext cx="345056" cy="305830"/>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5155056A-CF33-5043-9800-613B98ED88FE}"/>
                </a:ext>
              </a:extLst>
            </p:cNvPr>
            <p:cNvCxnSpPr>
              <a:cxnSpLocks/>
            </p:cNvCxnSpPr>
            <p:nvPr/>
          </p:nvCxnSpPr>
          <p:spPr>
            <a:xfrm flipH="1">
              <a:off x="1550246" y="3053560"/>
              <a:ext cx="2171128" cy="100497"/>
            </a:xfrm>
            <a:prstGeom prst="line">
              <a:avLst/>
            </a:prstGeom>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C7B72D5A-17D6-3A4B-9F37-431CFA0CA567}"/>
                </a:ext>
              </a:extLst>
            </p:cNvPr>
            <p:cNvSpPr txBox="1"/>
            <p:nvPr/>
          </p:nvSpPr>
          <p:spPr>
            <a:xfrm>
              <a:off x="11911" y="2930508"/>
              <a:ext cx="1947786" cy="430887"/>
            </a:xfrm>
            <a:prstGeom prst="rect">
              <a:avLst/>
            </a:prstGeom>
            <a:noFill/>
          </p:spPr>
          <p:txBody>
            <a:bodyPr wrap="square" rtlCol="0">
              <a:spAutoFit/>
            </a:bodyPr>
            <a:lstStyle/>
            <a:p>
              <a:pPr algn="ctr"/>
              <a:r>
                <a:rPr lang="en-US" sz="2200" b="1" dirty="0">
                  <a:solidFill>
                    <a:schemeClr val="accent1"/>
                  </a:solidFill>
                  <a:latin typeface="+mj-lt"/>
                </a:rPr>
                <a:t>FATIGUE</a:t>
              </a:r>
            </a:p>
          </p:txBody>
        </p:sp>
      </p:grpSp>
      <p:grpSp>
        <p:nvGrpSpPr>
          <p:cNvPr id="44" name="Group 43">
            <a:extLst>
              <a:ext uri="{FF2B5EF4-FFF2-40B4-BE49-F238E27FC236}">
                <a16:creationId xmlns:a16="http://schemas.microsoft.com/office/drawing/2014/main" id="{D0267427-82AD-2347-829F-751CB38DF80C}"/>
              </a:ext>
            </a:extLst>
          </p:cNvPr>
          <p:cNvGrpSpPr/>
          <p:nvPr/>
        </p:nvGrpSpPr>
        <p:grpSpPr>
          <a:xfrm>
            <a:off x="500332" y="4256521"/>
            <a:ext cx="4354924" cy="1012779"/>
            <a:chOff x="-308717" y="4249793"/>
            <a:chExt cx="4354924" cy="1012779"/>
          </a:xfrm>
        </p:grpSpPr>
        <p:sp>
          <p:nvSpPr>
            <p:cNvPr id="36" name="Oval 35">
              <a:extLst>
                <a:ext uri="{FF2B5EF4-FFF2-40B4-BE49-F238E27FC236}">
                  <a16:creationId xmlns:a16="http://schemas.microsoft.com/office/drawing/2014/main" id="{D4DE7DDC-A945-7949-A1BD-79CC50CE3712}"/>
                </a:ext>
              </a:extLst>
            </p:cNvPr>
            <p:cNvSpPr/>
            <p:nvPr/>
          </p:nvSpPr>
          <p:spPr>
            <a:xfrm>
              <a:off x="3701151" y="4956742"/>
              <a:ext cx="345056" cy="305830"/>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77E701D2-F7DB-C640-B774-038B522C3A66}"/>
                </a:ext>
              </a:extLst>
            </p:cNvPr>
            <p:cNvCxnSpPr>
              <a:cxnSpLocks/>
              <a:endCxn id="56" idx="3"/>
            </p:cNvCxnSpPr>
            <p:nvPr/>
          </p:nvCxnSpPr>
          <p:spPr>
            <a:xfrm flipH="1" flipV="1">
              <a:off x="2012252" y="4634514"/>
              <a:ext cx="1889010" cy="541492"/>
            </a:xfrm>
            <a:prstGeom prst="line">
              <a:avLst/>
            </a:prstGeom>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155135DE-2C7F-AE42-BC6C-9BA008B01ECD}"/>
                </a:ext>
              </a:extLst>
            </p:cNvPr>
            <p:cNvSpPr txBox="1"/>
            <p:nvPr/>
          </p:nvSpPr>
          <p:spPr>
            <a:xfrm>
              <a:off x="-308717" y="4249793"/>
              <a:ext cx="2320969" cy="769441"/>
            </a:xfrm>
            <a:prstGeom prst="rect">
              <a:avLst/>
            </a:prstGeom>
            <a:noFill/>
          </p:spPr>
          <p:txBody>
            <a:bodyPr wrap="square" rtlCol="0">
              <a:spAutoFit/>
            </a:bodyPr>
            <a:lstStyle/>
            <a:p>
              <a:pPr algn="ctr"/>
              <a:r>
                <a:rPr lang="en-US" sz="2200" b="1" dirty="0">
                  <a:solidFill>
                    <a:schemeClr val="accent1"/>
                  </a:solidFill>
                  <a:latin typeface="+mj-lt"/>
                </a:rPr>
                <a:t>MUSCLE PAIN and TINGLING</a:t>
              </a:r>
            </a:p>
          </p:txBody>
        </p:sp>
      </p:grpSp>
      <p:sp>
        <p:nvSpPr>
          <p:cNvPr id="58" name="TextBox 57">
            <a:extLst>
              <a:ext uri="{FF2B5EF4-FFF2-40B4-BE49-F238E27FC236}">
                <a16:creationId xmlns:a16="http://schemas.microsoft.com/office/drawing/2014/main" id="{0175730B-CAD9-CA4C-8B9D-693134113513}"/>
              </a:ext>
            </a:extLst>
          </p:cNvPr>
          <p:cNvSpPr txBox="1"/>
          <p:nvPr/>
        </p:nvSpPr>
        <p:spPr>
          <a:xfrm>
            <a:off x="1999006" y="6658955"/>
            <a:ext cx="8518679" cy="215444"/>
          </a:xfrm>
          <a:prstGeom prst="rect">
            <a:avLst/>
          </a:prstGeom>
          <a:noFill/>
        </p:spPr>
        <p:txBody>
          <a:bodyPr wrap="none" rtlCol="0">
            <a:spAutoFit/>
          </a:bodyPr>
          <a:lstStyle/>
          <a:p>
            <a:r>
              <a:rPr lang="en-US" sz="800" dirty="0" err="1"/>
              <a:t>Agamanolis</a:t>
            </a:r>
            <a:r>
              <a:rPr lang="en-US" sz="800" dirty="0"/>
              <a:t>, Dimitri. “</a:t>
            </a:r>
            <a:r>
              <a:rPr lang="en-US" sz="800" dirty="0" err="1"/>
              <a:t>Demyelinative</a:t>
            </a:r>
            <a:r>
              <a:rPr lang="en-US" sz="800" dirty="0"/>
              <a:t> Diseases, Chapter 6.” </a:t>
            </a:r>
            <a:r>
              <a:rPr lang="en-US" sz="800" i="1" dirty="0"/>
              <a:t>Neuropathology: An Illustrated Interactive Course for Medical Students and Residents</a:t>
            </a:r>
            <a:r>
              <a:rPr lang="en-US" sz="800" dirty="0"/>
              <a:t>, neuropathology-</a:t>
            </a:r>
            <a:r>
              <a:rPr lang="en-US" sz="800" dirty="0" err="1"/>
              <a:t>web.org</a:t>
            </a:r>
            <a:r>
              <a:rPr lang="en-US" sz="800" dirty="0"/>
              <a:t>/chapter6/chapter6aMs.html.</a:t>
            </a:r>
          </a:p>
        </p:txBody>
      </p:sp>
      <p:sp>
        <p:nvSpPr>
          <p:cNvPr id="59" name="TextBox 58">
            <a:extLst>
              <a:ext uri="{FF2B5EF4-FFF2-40B4-BE49-F238E27FC236}">
                <a16:creationId xmlns:a16="http://schemas.microsoft.com/office/drawing/2014/main" id="{F07A0A9E-FCD4-3144-BE16-5C7E989353FB}"/>
              </a:ext>
            </a:extLst>
          </p:cNvPr>
          <p:cNvSpPr txBox="1"/>
          <p:nvPr/>
        </p:nvSpPr>
        <p:spPr>
          <a:xfrm>
            <a:off x="5236301" y="6140509"/>
            <a:ext cx="1519717" cy="169277"/>
          </a:xfrm>
          <a:prstGeom prst="rect">
            <a:avLst/>
          </a:prstGeom>
          <a:noFill/>
        </p:spPr>
        <p:txBody>
          <a:bodyPr wrap="square" rtlCol="0">
            <a:spAutoFit/>
          </a:bodyPr>
          <a:lstStyle/>
          <a:p>
            <a:r>
              <a:rPr lang="en-US" sz="500" dirty="0"/>
              <a:t>“Gray Person.” Clicker Clipart.</a:t>
            </a:r>
          </a:p>
        </p:txBody>
      </p:sp>
      <p:sp>
        <p:nvSpPr>
          <p:cNvPr id="60" name="TextBox 59">
            <a:extLst>
              <a:ext uri="{FF2B5EF4-FFF2-40B4-BE49-F238E27FC236}">
                <a16:creationId xmlns:a16="http://schemas.microsoft.com/office/drawing/2014/main" id="{59286FE2-756A-E143-8BEF-BEAA680002A7}"/>
              </a:ext>
            </a:extLst>
          </p:cNvPr>
          <p:cNvSpPr txBox="1"/>
          <p:nvPr/>
        </p:nvSpPr>
        <p:spPr>
          <a:xfrm>
            <a:off x="11258319" y="5422121"/>
            <a:ext cx="816249" cy="169277"/>
          </a:xfrm>
          <a:prstGeom prst="rect">
            <a:avLst/>
          </a:prstGeom>
          <a:noFill/>
        </p:spPr>
        <p:txBody>
          <a:bodyPr wrap="none" rtlCol="0">
            <a:spAutoFit/>
          </a:bodyPr>
          <a:lstStyle/>
          <a:p>
            <a:r>
              <a:rPr lang="en-US" sz="500" dirty="0"/>
              <a:t>“Black person.” </a:t>
            </a:r>
            <a:r>
              <a:rPr lang="en-US" sz="500" dirty="0" err="1"/>
              <a:t>Pixabay</a:t>
            </a:r>
            <a:r>
              <a:rPr lang="en-US" sz="500" dirty="0"/>
              <a:t>.</a:t>
            </a:r>
          </a:p>
        </p:txBody>
      </p:sp>
    </p:spTree>
    <p:extLst>
      <p:ext uri="{BB962C8B-B14F-4D97-AF65-F5344CB8AC3E}">
        <p14:creationId xmlns:p14="http://schemas.microsoft.com/office/powerpoint/2010/main" val="45669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2ED48-12BD-E748-AA80-031A3544A9F9}"/>
              </a:ext>
            </a:extLst>
          </p:cNvPr>
          <p:cNvSpPr>
            <a:spLocks noGrp="1"/>
          </p:cNvSpPr>
          <p:nvPr>
            <p:ph type="title"/>
          </p:nvPr>
        </p:nvSpPr>
        <p:spPr>
          <a:xfrm>
            <a:off x="997857" y="-229961"/>
            <a:ext cx="10515600" cy="1325563"/>
          </a:xfrm>
        </p:spPr>
        <p:txBody>
          <a:bodyPr/>
          <a:lstStyle/>
          <a:p>
            <a:pPr algn="ctr"/>
            <a:r>
              <a:rPr lang="en-US" dirty="0"/>
              <a:t>How does MS Progress?</a:t>
            </a:r>
          </a:p>
        </p:txBody>
      </p:sp>
      <p:cxnSp>
        <p:nvCxnSpPr>
          <p:cNvPr id="5" name="Straight Connector 4">
            <a:extLst>
              <a:ext uri="{FF2B5EF4-FFF2-40B4-BE49-F238E27FC236}">
                <a16:creationId xmlns:a16="http://schemas.microsoft.com/office/drawing/2014/main" id="{AF9CE1AE-87FB-564F-B53B-46D26751AF2E}"/>
              </a:ext>
            </a:extLst>
          </p:cNvPr>
          <p:cNvCxnSpPr/>
          <p:nvPr/>
        </p:nvCxnSpPr>
        <p:spPr>
          <a:xfrm>
            <a:off x="2846785" y="1268131"/>
            <a:ext cx="0" cy="4873877"/>
          </a:xfrm>
          <a:prstGeom prst="line">
            <a:avLst/>
          </a:prstGeom>
          <a:ln w="57150"/>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6267EBFA-9B3C-F343-B409-25BC2EC138F0}"/>
              </a:ext>
            </a:extLst>
          </p:cNvPr>
          <p:cNvCxnSpPr>
            <a:cxnSpLocks/>
          </p:cNvCxnSpPr>
          <p:nvPr/>
        </p:nvCxnSpPr>
        <p:spPr>
          <a:xfrm flipH="1">
            <a:off x="2846786" y="6142008"/>
            <a:ext cx="6383478" cy="0"/>
          </a:xfrm>
          <a:prstGeom prst="line">
            <a:avLst/>
          </a:prstGeom>
          <a:ln w="57150"/>
        </p:spPr>
        <p:style>
          <a:lnRef idx="1">
            <a:schemeClr val="dk1"/>
          </a:lnRef>
          <a:fillRef idx="0">
            <a:schemeClr val="dk1"/>
          </a:fillRef>
          <a:effectRef idx="0">
            <a:schemeClr val="dk1"/>
          </a:effectRef>
          <a:fontRef idx="minor">
            <a:schemeClr val="tx1"/>
          </a:fontRef>
        </p:style>
      </p:cxnSp>
      <p:sp>
        <p:nvSpPr>
          <p:cNvPr id="8" name="TextBox 7">
            <a:extLst>
              <a:ext uri="{FF2B5EF4-FFF2-40B4-BE49-F238E27FC236}">
                <a16:creationId xmlns:a16="http://schemas.microsoft.com/office/drawing/2014/main" id="{B0C85896-3F7E-9849-AD3C-5F3A3322C45C}"/>
              </a:ext>
            </a:extLst>
          </p:cNvPr>
          <p:cNvSpPr txBox="1"/>
          <p:nvPr/>
        </p:nvSpPr>
        <p:spPr>
          <a:xfrm>
            <a:off x="4331965" y="904868"/>
            <a:ext cx="3847381" cy="553998"/>
          </a:xfrm>
          <a:prstGeom prst="rect">
            <a:avLst/>
          </a:prstGeom>
          <a:noFill/>
        </p:spPr>
        <p:txBody>
          <a:bodyPr wrap="square" rtlCol="0">
            <a:spAutoFit/>
          </a:bodyPr>
          <a:lstStyle/>
          <a:p>
            <a:r>
              <a:rPr lang="en-US" sz="3000" b="1" u="sng" dirty="0">
                <a:solidFill>
                  <a:srgbClr val="FF8042"/>
                </a:solidFill>
                <a:latin typeface="+mj-lt"/>
              </a:rPr>
              <a:t>Relapsing Remitting MS</a:t>
            </a:r>
          </a:p>
        </p:txBody>
      </p:sp>
      <p:sp>
        <p:nvSpPr>
          <p:cNvPr id="9" name="TextBox 8">
            <a:extLst>
              <a:ext uri="{FF2B5EF4-FFF2-40B4-BE49-F238E27FC236}">
                <a16:creationId xmlns:a16="http://schemas.microsoft.com/office/drawing/2014/main" id="{BF72CCE2-4CD1-434F-834E-B83B049ABB59}"/>
              </a:ext>
            </a:extLst>
          </p:cNvPr>
          <p:cNvSpPr txBox="1"/>
          <p:nvPr/>
        </p:nvSpPr>
        <p:spPr>
          <a:xfrm rot="16200000">
            <a:off x="1820703" y="3341805"/>
            <a:ext cx="1498167" cy="553998"/>
          </a:xfrm>
          <a:prstGeom prst="rect">
            <a:avLst/>
          </a:prstGeom>
          <a:noFill/>
        </p:spPr>
        <p:txBody>
          <a:bodyPr wrap="square" rtlCol="0">
            <a:spAutoFit/>
          </a:bodyPr>
          <a:lstStyle/>
          <a:p>
            <a:r>
              <a:rPr lang="en-US" sz="3000" b="1" dirty="0">
                <a:solidFill>
                  <a:srgbClr val="FF8042"/>
                </a:solidFill>
                <a:latin typeface="+mj-lt"/>
              </a:rPr>
              <a:t>Severity</a:t>
            </a:r>
          </a:p>
        </p:txBody>
      </p:sp>
      <p:sp>
        <p:nvSpPr>
          <p:cNvPr id="10" name="TextBox 9">
            <a:extLst>
              <a:ext uri="{FF2B5EF4-FFF2-40B4-BE49-F238E27FC236}">
                <a16:creationId xmlns:a16="http://schemas.microsoft.com/office/drawing/2014/main" id="{6DAFD6A7-E97C-614D-8E88-5D25A6A06612}"/>
              </a:ext>
            </a:extLst>
          </p:cNvPr>
          <p:cNvSpPr txBox="1"/>
          <p:nvPr/>
        </p:nvSpPr>
        <p:spPr>
          <a:xfrm>
            <a:off x="5751309" y="6142008"/>
            <a:ext cx="944260" cy="553998"/>
          </a:xfrm>
          <a:prstGeom prst="rect">
            <a:avLst/>
          </a:prstGeom>
          <a:noFill/>
        </p:spPr>
        <p:txBody>
          <a:bodyPr wrap="square" rtlCol="0">
            <a:spAutoFit/>
          </a:bodyPr>
          <a:lstStyle/>
          <a:p>
            <a:r>
              <a:rPr lang="en-US" sz="3000" b="1" dirty="0">
                <a:solidFill>
                  <a:srgbClr val="FF8042"/>
                </a:solidFill>
                <a:latin typeface="+mj-lt"/>
              </a:rPr>
              <a:t>Time</a:t>
            </a:r>
          </a:p>
        </p:txBody>
      </p:sp>
      <p:cxnSp>
        <p:nvCxnSpPr>
          <p:cNvPr id="14" name="Straight Connector 13">
            <a:extLst>
              <a:ext uri="{FF2B5EF4-FFF2-40B4-BE49-F238E27FC236}">
                <a16:creationId xmlns:a16="http://schemas.microsoft.com/office/drawing/2014/main" id="{DD126F76-7268-2E48-953D-8F0C5F849C4A}"/>
              </a:ext>
            </a:extLst>
          </p:cNvPr>
          <p:cNvCxnSpPr/>
          <p:nvPr/>
        </p:nvCxnSpPr>
        <p:spPr>
          <a:xfrm flipV="1">
            <a:off x="2846785" y="3864634"/>
            <a:ext cx="879826" cy="2277374"/>
          </a:xfrm>
          <a:prstGeom prst="line">
            <a:avLst/>
          </a:prstGeom>
          <a:ln w="57150"/>
        </p:spPr>
        <p:style>
          <a:lnRef idx="1">
            <a:schemeClr val="accent2"/>
          </a:lnRef>
          <a:fillRef idx="0">
            <a:schemeClr val="accent2"/>
          </a:fillRef>
          <a:effectRef idx="0">
            <a:schemeClr val="accent2"/>
          </a:effectRef>
          <a:fontRef idx="minor">
            <a:schemeClr val="tx1"/>
          </a:fontRef>
        </p:style>
      </p:cxnSp>
      <p:cxnSp>
        <p:nvCxnSpPr>
          <p:cNvPr id="15" name="Straight Connector 14">
            <a:extLst>
              <a:ext uri="{FF2B5EF4-FFF2-40B4-BE49-F238E27FC236}">
                <a16:creationId xmlns:a16="http://schemas.microsoft.com/office/drawing/2014/main" id="{1EC6E722-D6D9-B447-9178-1ED365284AA6}"/>
              </a:ext>
            </a:extLst>
          </p:cNvPr>
          <p:cNvCxnSpPr>
            <a:cxnSpLocks/>
          </p:cNvCxnSpPr>
          <p:nvPr/>
        </p:nvCxnSpPr>
        <p:spPr>
          <a:xfrm flipH="1" flipV="1">
            <a:off x="3726612" y="3864635"/>
            <a:ext cx="560717" cy="1331343"/>
          </a:xfrm>
          <a:prstGeom prst="line">
            <a:avLst/>
          </a:prstGeom>
          <a:ln w="57150"/>
        </p:spPr>
        <p:style>
          <a:lnRef idx="1">
            <a:schemeClr val="accent2"/>
          </a:lnRef>
          <a:fillRef idx="0">
            <a:schemeClr val="accent2"/>
          </a:fillRef>
          <a:effectRef idx="0">
            <a:schemeClr val="accent2"/>
          </a:effectRef>
          <a:fontRef idx="minor">
            <a:schemeClr val="tx1"/>
          </a:fontRef>
        </p:style>
      </p:cxnSp>
      <p:cxnSp>
        <p:nvCxnSpPr>
          <p:cNvPr id="18" name="Straight Connector 17">
            <a:extLst>
              <a:ext uri="{FF2B5EF4-FFF2-40B4-BE49-F238E27FC236}">
                <a16:creationId xmlns:a16="http://schemas.microsoft.com/office/drawing/2014/main" id="{4D7A86C2-FAB9-9A44-B31C-D64693B9BA2F}"/>
              </a:ext>
            </a:extLst>
          </p:cNvPr>
          <p:cNvCxnSpPr>
            <a:cxnSpLocks/>
          </p:cNvCxnSpPr>
          <p:nvPr/>
        </p:nvCxnSpPr>
        <p:spPr>
          <a:xfrm flipH="1">
            <a:off x="4287329" y="5195977"/>
            <a:ext cx="740952" cy="1"/>
          </a:xfrm>
          <a:prstGeom prst="line">
            <a:avLst/>
          </a:prstGeom>
          <a:ln w="57150"/>
        </p:spPr>
        <p:style>
          <a:lnRef idx="1">
            <a:schemeClr val="accent2"/>
          </a:lnRef>
          <a:fillRef idx="0">
            <a:schemeClr val="accent2"/>
          </a:fillRef>
          <a:effectRef idx="0">
            <a:schemeClr val="accent2"/>
          </a:effectRef>
          <a:fontRef idx="minor">
            <a:schemeClr val="tx1"/>
          </a:fontRef>
        </p:style>
      </p:cxnSp>
      <p:cxnSp>
        <p:nvCxnSpPr>
          <p:cNvPr id="21" name="Straight Connector 20">
            <a:extLst>
              <a:ext uri="{FF2B5EF4-FFF2-40B4-BE49-F238E27FC236}">
                <a16:creationId xmlns:a16="http://schemas.microsoft.com/office/drawing/2014/main" id="{B8275B35-57FA-5646-A2A0-5836F8F8278F}"/>
              </a:ext>
            </a:extLst>
          </p:cNvPr>
          <p:cNvCxnSpPr>
            <a:cxnSpLocks/>
          </p:cNvCxnSpPr>
          <p:nvPr/>
        </p:nvCxnSpPr>
        <p:spPr>
          <a:xfrm flipV="1">
            <a:off x="5045959" y="2404896"/>
            <a:ext cx="863654" cy="2818398"/>
          </a:xfrm>
          <a:prstGeom prst="line">
            <a:avLst/>
          </a:prstGeom>
          <a:ln w="57150"/>
        </p:spPr>
        <p:style>
          <a:lnRef idx="1">
            <a:schemeClr val="accent2"/>
          </a:lnRef>
          <a:fillRef idx="0">
            <a:schemeClr val="accent2"/>
          </a:fillRef>
          <a:effectRef idx="0">
            <a:schemeClr val="accent2"/>
          </a:effectRef>
          <a:fontRef idx="minor">
            <a:schemeClr val="tx1"/>
          </a:fontRef>
        </p:style>
      </p:cxnSp>
      <p:cxnSp>
        <p:nvCxnSpPr>
          <p:cNvPr id="23" name="Straight Connector 22">
            <a:extLst>
              <a:ext uri="{FF2B5EF4-FFF2-40B4-BE49-F238E27FC236}">
                <a16:creationId xmlns:a16="http://schemas.microsoft.com/office/drawing/2014/main" id="{9E115B22-BDB7-1445-9F73-28FBE099D682}"/>
              </a:ext>
            </a:extLst>
          </p:cNvPr>
          <p:cNvCxnSpPr>
            <a:cxnSpLocks/>
          </p:cNvCxnSpPr>
          <p:nvPr/>
        </p:nvCxnSpPr>
        <p:spPr>
          <a:xfrm flipH="1" flipV="1">
            <a:off x="5909613" y="2377580"/>
            <a:ext cx="560718" cy="1073989"/>
          </a:xfrm>
          <a:prstGeom prst="line">
            <a:avLst/>
          </a:prstGeom>
          <a:ln w="57150"/>
        </p:spPr>
        <p:style>
          <a:lnRef idx="1">
            <a:schemeClr val="accent2"/>
          </a:lnRef>
          <a:fillRef idx="0">
            <a:schemeClr val="accent2"/>
          </a:fillRef>
          <a:effectRef idx="0">
            <a:schemeClr val="accent2"/>
          </a:effectRef>
          <a:fontRef idx="minor">
            <a:schemeClr val="tx1"/>
          </a:fontRef>
        </p:style>
      </p:cxnSp>
      <p:cxnSp>
        <p:nvCxnSpPr>
          <p:cNvPr id="25" name="Straight Connector 24">
            <a:extLst>
              <a:ext uri="{FF2B5EF4-FFF2-40B4-BE49-F238E27FC236}">
                <a16:creationId xmlns:a16="http://schemas.microsoft.com/office/drawing/2014/main" id="{05AF2722-10B1-9443-8F33-B3FDF5D4568C}"/>
              </a:ext>
            </a:extLst>
          </p:cNvPr>
          <p:cNvCxnSpPr>
            <a:cxnSpLocks/>
          </p:cNvCxnSpPr>
          <p:nvPr/>
        </p:nvCxnSpPr>
        <p:spPr>
          <a:xfrm flipH="1">
            <a:off x="6470331" y="3429627"/>
            <a:ext cx="1275628" cy="24876"/>
          </a:xfrm>
          <a:prstGeom prst="line">
            <a:avLst/>
          </a:prstGeom>
          <a:ln w="57150"/>
        </p:spPr>
        <p:style>
          <a:lnRef idx="1">
            <a:schemeClr val="accent2"/>
          </a:lnRef>
          <a:fillRef idx="0">
            <a:schemeClr val="accent2"/>
          </a:fillRef>
          <a:effectRef idx="0">
            <a:schemeClr val="accent2"/>
          </a:effectRef>
          <a:fontRef idx="minor">
            <a:schemeClr val="tx1"/>
          </a:fontRef>
        </p:style>
      </p:cxnSp>
      <p:pic>
        <p:nvPicPr>
          <p:cNvPr id="11266" name="Picture 2" descr="Image result for multiple sclerosis orange ribbon">
            <a:hlinkClick r:id="rId3"/>
            <a:extLst>
              <a:ext uri="{FF2B5EF4-FFF2-40B4-BE49-F238E27FC236}">
                <a16:creationId xmlns:a16="http://schemas.microsoft.com/office/drawing/2014/main" id="{3D424B16-6873-ED44-81C1-B8AB65F724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28463" y="2505755"/>
            <a:ext cx="1584994" cy="2497566"/>
          </a:xfrm>
          <a:prstGeom prst="rect">
            <a:avLst/>
          </a:prstGeom>
          <a:noFill/>
          <a:extLst>
            <a:ext uri="{909E8E84-426E-40DD-AFC4-6F175D3DCCD1}">
              <a14:hiddenFill xmlns:a14="http://schemas.microsoft.com/office/drawing/2010/main">
                <a:solidFill>
                  <a:srgbClr val="FFFFFF"/>
                </a:solidFill>
              </a14:hiddenFill>
            </a:ext>
          </a:extLst>
        </p:spPr>
      </p:pic>
      <p:sp>
        <p:nvSpPr>
          <p:cNvPr id="34" name="Rectangle 33">
            <a:extLst>
              <a:ext uri="{FF2B5EF4-FFF2-40B4-BE49-F238E27FC236}">
                <a16:creationId xmlns:a16="http://schemas.microsoft.com/office/drawing/2014/main" id="{2D10BA5B-46C3-B247-A468-8ED7B7AC86BE}"/>
              </a:ext>
            </a:extLst>
          </p:cNvPr>
          <p:cNvSpPr/>
          <p:nvPr/>
        </p:nvSpPr>
        <p:spPr>
          <a:xfrm>
            <a:off x="0" y="6455441"/>
            <a:ext cx="6487064" cy="338554"/>
          </a:xfrm>
          <a:prstGeom prst="rect">
            <a:avLst/>
          </a:prstGeom>
        </p:spPr>
        <p:txBody>
          <a:bodyPr wrap="square">
            <a:spAutoFit/>
          </a:bodyPr>
          <a:lstStyle/>
          <a:p>
            <a:r>
              <a:rPr lang="en-US" sz="800" dirty="0"/>
              <a:t>“Clinical Progression of Multiple Sclerosis.” </a:t>
            </a:r>
            <a:r>
              <a:rPr lang="en-US" sz="800" i="1" dirty="0"/>
              <a:t>Khan Academy</a:t>
            </a:r>
            <a:r>
              <a:rPr lang="en-US" sz="800" dirty="0"/>
              <a:t>, Khan Academy, </a:t>
            </a:r>
            <a:r>
              <a:rPr lang="en-US" sz="800" dirty="0" err="1"/>
              <a:t>www.khanacademy.org</a:t>
            </a:r>
            <a:r>
              <a:rPr lang="en-US" sz="800" dirty="0"/>
              <a:t>/science/health-and-</a:t>
            </a:r>
          </a:p>
          <a:p>
            <a:r>
              <a:rPr lang="en-US" sz="800" dirty="0"/>
              <a:t>	medicine/nervous-system-diseases/multiple-sclerosis/v/clinical-progression-of-multiple-sclerosis. </a:t>
            </a:r>
          </a:p>
        </p:txBody>
      </p:sp>
      <p:sp>
        <p:nvSpPr>
          <p:cNvPr id="33" name="TextBox 32">
            <a:extLst>
              <a:ext uri="{FF2B5EF4-FFF2-40B4-BE49-F238E27FC236}">
                <a16:creationId xmlns:a16="http://schemas.microsoft.com/office/drawing/2014/main" id="{6DFFB121-C461-6049-82D3-84BA52859A2B}"/>
              </a:ext>
            </a:extLst>
          </p:cNvPr>
          <p:cNvSpPr txBox="1"/>
          <p:nvPr/>
        </p:nvSpPr>
        <p:spPr>
          <a:xfrm>
            <a:off x="10720960" y="5111338"/>
            <a:ext cx="1104182" cy="169277"/>
          </a:xfrm>
          <a:prstGeom prst="rect">
            <a:avLst/>
          </a:prstGeom>
          <a:noFill/>
        </p:spPr>
        <p:txBody>
          <a:bodyPr wrap="square" rtlCol="0">
            <a:spAutoFit/>
          </a:bodyPr>
          <a:lstStyle/>
          <a:p>
            <a:r>
              <a:rPr lang="en-US" sz="500" dirty="0"/>
              <a:t>“Orange MS Ribbon.” Pinterest.</a:t>
            </a:r>
          </a:p>
        </p:txBody>
      </p:sp>
    </p:spTree>
    <p:extLst>
      <p:ext uri="{BB962C8B-B14F-4D97-AF65-F5344CB8AC3E}">
        <p14:creationId xmlns:p14="http://schemas.microsoft.com/office/powerpoint/2010/main" val="463673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400"/>
                                  </p:stCondLst>
                                  <p:childTnLst>
                                    <p:set>
                                      <p:cBhvr>
                                        <p:cTn id="21" dur="1" fill="hold">
                                          <p:stCondLst>
                                            <p:cond delay="0"/>
                                          </p:stCondLst>
                                        </p:cTn>
                                        <p:tgtEl>
                                          <p:spTgt spid="23"/>
                                        </p:tgtEl>
                                        <p:attrNameLst>
                                          <p:attrName>style.visibility</p:attrName>
                                        </p:attrNameLst>
                                      </p:cBhvr>
                                      <p:to>
                                        <p:strVal val="visible"/>
                                      </p:to>
                                    </p:set>
                                  </p:childTnLst>
                                </p:cTn>
                              </p:par>
                            </p:childTnLst>
                          </p:cTn>
                        </p:par>
                        <p:par>
                          <p:cTn id="22" fill="hold">
                            <p:stCondLst>
                              <p:cond delay="400"/>
                            </p:stCondLst>
                            <p:childTnLst>
                              <p:par>
                                <p:cTn id="23" presetID="1" presetClass="entr" presetSubtype="0" fill="hold" nodeType="afterEffect">
                                  <p:stCondLst>
                                    <p:cond delay="40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11771</TotalTime>
  <Words>1618</Words>
  <Application>Microsoft Macintosh PowerPoint</Application>
  <PresentationFormat>Widescreen</PresentationFormat>
  <Paragraphs>141</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Malgun Gothic</vt:lpstr>
      <vt:lpstr>Arial</vt:lpstr>
      <vt:lpstr>Avenir Next</vt:lpstr>
      <vt:lpstr>Calibri</vt:lpstr>
      <vt:lpstr>Calibri Light</vt:lpstr>
      <vt:lpstr>Malayalam Sangam MN</vt:lpstr>
      <vt:lpstr>Times New Roman</vt:lpstr>
      <vt:lpstr>Office Theme</vt:lpstr>
      <vt:lpstr>Multiple Sclerosis</vt:lpstr>
      <vt:lpstr>“What does MS mean to you?”</vt:lpstr>
      <vt:lpstr>Cellular processes, symptoms, and disease progression help create treatment options.</vt:lpstr>
      <vt:lpstr>What is Multiple Sclerosis?</vt:lpstr>
      <vt:lpstr>PowerPoint Presentation</vt:lpstr>
      <vt:lpstr>The immune system causes permanent damage to glial cells and neurons.</vt:lpstr>
      <vt:lpstr>Multiple Sclerosis causes changes in  saltatory conduction.</vt:lpstr>
      <vt:lpstr>What are the Symptoms of Multiple Sclerosis?</vt:lpstr>
      <vt:lpstr>How does MS Progress?</vt:lpstr>
      <vt:lpstr>PowerPoint Presentation</vt:lpstr>
      <vt:lpstr>Where do we go from here? </vt:lpstr>
      <vt:lpstr>References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Borthwick, Kiera</dc:creator>
  <cp:lastModifiedBy>Borthwick, Kiera</cp:lastModifiedBy>
  <cp:revision>1</cp:revision>
  <dcterms:created xsi:type="dcterms:W3CDTF">2019-02-21T13:30:06Z</dcterms:created>
  <dcterms:modified xsi:type="dcterms:W3CDTF">2019-03-01T17:41:54Z</dcterms:modified>
</cp:coreProperties>
</file>